
<file path=[Content_Types].xml><?xml version="1.0" encoding="utf-8"?>
<Types xmlns="http://schemas.openxmlformats.org/package/2006/content-types">
  <Default Extension="xml" ContentType="application/xml"/>
  <Default Extension="jpeg" ContentType="image/jpeg"/>
  <Default Extension="mp3" ContentType="audio/mpeg"/>
  <Default Extension="rels" ContentType="application/vnd.openxmlformats-package.relationships+xml"/>
  <Default Extension="wdp" ContentType="image/vnd.ms-photo"/>
  <Default Extension="gif" ContentType="image/gif"/>
  <Default Extension="wav" ContentType="audio/x-wav"/>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6" r:id="rId2"/>
    <p:sldId id="296" r:id="rId3"/>
    <p:sldId id="297" r:id="rId4"/>
    <p:sldId id="257" r:id="rId5"/>
    <p:sldId id="261" r:id="rId6"/>
    <p:sldId id="260" r:id="rId7"/>
    <p:sldId id="258" r:id="rId8"/>
    <p:sldId id="262" r:id="rId9"/>
    <p:sldId id="263" r:id="rId10"/>
    <p:sldId id="264" r:id="rId11"/>
    <p:sldId id="265" r:id="rId12"/>
    <p:sldId id="298" r:id="rId13"/>
    <p:sldId id="289" r:id="rId14"/>
    <p:sldId id="290" r:id="rId15"/>
    <p:sldId id="291" r:id="rId16"/>
    <p:sldId id="266" r:id="rId17"/>
    <p:sldId id="267" r:id="rId18"/>
    <p:sldId id="268" r:id="rId19"/>
    <p:sldId id="269" r:id="rId20"/>
    <p:sldId id="287" r:id="rId21"/>
    <p:sldId id="328"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92" r:id="rId37"/>
    <p:sldId id="284" r:id="rId38"/>
    <p:sldId id="285" r:id="rId39"/>
    <p:sldId id="286" r:id="rId40"/>
    <p:sldId id="288" r:id="rId41"/>
    <p:sldId id="293" r:id="rId42"/>
    <p:sldId id="294" r:id="rId43"/>
    <p:sldId id="295" r:id="rId44"/>
    <p:sldId id="299" r:id="rId45"/>
    <p:sldId id="300" r:id="rId46"/>
    <p:sldId id="301" r:id="rId47"/>
    <p:sldId id="310" r:id="rId48"/>
    <p:sldId id="302" r:id="rId49"/>
    <p:sldId id="303" r:id="rId50"/>
    <p:sldId id="304" r:id="rId51"/>
    <p:sldId id="311" r:id="rId52"/>
    <p:sldId id="305" r:id="rId53"/>
    <p:sldId id="306" r:id="rId54"/>
    <p:sldId id="307" r:id="rId55"/>
    <p:sldId id="308" r:id="rId56"/>
    <p:sldId id="309"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53"/>
    <p:restoredTop sz="94682"/>
  </p:normalViewPr>
  <p:slideViewPr>
    <p:cSldViewPr snapToGrid="0" snapToObjects="1">
      <p:cViewPr>
        <p:scale>
          <a:sx n="103" d="100"/>
          <a:sy n="103" d="100"/>
        </p:scale>
        <p:origin x="752" y="5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88408E-A1F3-5649-A712-78D91763EEA9}" type="datetimeFigureOut">
              <a:rPr lang="en-GB" smtClean="0"/>
              <a:t>01/08/2017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49ABB6-38CB-AB4A-BFB7-3B426850346B}" type="slidenum">
              <a:rPr lang="en-GB" smtClean="0"/>
              <a:t>‹#›</a:t>
            </a:fld>
            <a:endParaRPr lang="en-GB"/>
          </a:p>
        </p:txBody>
      </p:sp>
    </p:spTree>
    <p:extLst>
      <p:ext uri="{BB962C8B-B14F-4D97-AF65-F5344CB8AC3E}">
        <p14:creationId xmlns:p14="http://schemas.microsoft.com/office/powerpoint/2010/main" val="50542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49ABB6-38CB-AB4A-BFB7-3B426850346B}" type="slidenum">
              <a:rPr lang="en-GB" smtClean="0"/>
              <a:t>5</a:t>
            </a:fld>
            <a:endParaRPr lang="en-GB"/>
          </a:p>
        </p:txBody>
      </p:sp>
    </p:spTree>
    <p:extLst>
      <p:ext uri="{BB962C8B-B14F-4D97-AF65-F5344CB8AC3E}">
        <p14:creationId xmlns:p14="http://schemas.microsoft.com/office/powerpoint/2010/main" val="1211807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49ABB6-38CB-AB4A-BFB7-3B426850346B}" type="slidenum">
              <a:rPr lang="en-GB" smtClean="0"/>
              <a:t>40</a:t>
            </a:fld>
            <a:endParaRPr lang="en-GB"/>
          </a:p>
        </p:txBody>
      </p:sp>
    </p:spTree>
    <p:extLst>
      <p:ext uri="{BB962C8B-B14F-4D97-AF65-F5344CB8AC3E}">
        <p14:creationId xmlns:p14="http://schemas.microsoft.com/office/powerpoint/2010/main" val="544579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49ABB6-38CB-AB4A-BFB7-3B426850346B}" type="slidenum">
              <a:rPr lang="en-GB" smtClean="0"/>
              <a:t>46</a:t>
            </a:fld>
            <a:endParaRPr lang="en-GB"/>
          </a:p>
        </p:txBody>
      </p:sp>
    </p:spTree>
    <p:extLst>
      <p:ext uri="{BB962C8B-B14F-4D97-AF65-F5344CB8AC3E}">
        <p14:creationId xmlns:p14="http://schemas.microsoft.com/office/powerpoint/2010/main" val="16001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49ABB6-38CB-AB4A-BFB7-3B426850346B}" type="slidenum">
              <a:rPr lang="en-GB" smtClean="0"/>
              <a:t>50</a:t>
            </a:fld>
            <a:endParaRPr lang="en-GB"/>
          </a:p>
        </p:txBody>
      </p:sp>
    </p:spTree>
    <p:extLst>
      <p:ext uri="{BB962C8B-B14F-4D97-AF65-F5344CB8AC3E}">
        <p14:creationId xmlns:p14="http://schemas.microsoft.com/office/powerpoint/2010/main" val="696550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8/1/17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8/1/17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8/1/17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8/1/17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8/1/17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8/1/17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8/1/17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8/1/17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8/1/17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8/1/17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8/1/17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8/1/17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 Id="rId14" Type="http://schemas.openxmlformats.org/officeDocument/2006/relationships/image" Target="../media/image28.png"/><Relationship Id="rId1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5.jpeg"/><Relationship Id="rId4" Type="http://schemas.microsoft.com/office/2007/relationships/hdphoto" Target="../media/hdphoto1.wdp"/><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1.wav"/><Relationship Id="rId2" Type="http://schemas.openxmlformats.org/officeDocument/2006/relationships/audio" Target="../media/media1.wav"/></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2.wav"/><Relationship Id="rId2" Type="http://schemas.openxmlformats.org/officeDocument/2006/relationships/audio" Target="../media/media2.wav"/></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3.wav"/><Relationship Id="rId2" Type="http://schemas.openxmlformats.org/officeDocument/2006/relationships/audio" Target="../media/media3.wav"/></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4.wav"/><Relationship Id="rId2" Type="http://schemas.openxmlformats.org/officeDocument/2006/relationships/audio" Target="../media/media4.wav"/></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5.mp3"/><Relationship Id="rId2" Type="http://schemas.openxmlformats.org/officeDocument/2006/relationships/audio" Target="../media/media5.mp3"/></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6.mp3"/><Relationship Id="rId2" Type="http://schemas.openxmlformats.org/officeDocument/2006/relationships/audio" Target="../media/media6.mp3"/></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1.xml.rels><?xml version="1.0" encoding="UTF-8" standalone="yes"?>
<Relationships xmlns="http://schemas.openxmlformats.org/package/2006/relationships"><Relationship Id="rId3" Type="http://schemas.openxmlformats.org/officeDocument/2006/relationships/image" Target="../media/image67.gif"/><Relationship Id="rId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66.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microsoft.com/office/2007/relationships/media" Target="../media/media1.wav"/><Relationship Id="rId4" Type="http://schemas.openxmlformats.org/officeDocument/2006/relationships/audio" Target="../media/media1.wav"/><Relationship Id="rId5" Type="http://schemas.openxmlformats.org/officeDocument/2006/relationships/slideLayout" Target="../slideLayouts/slideLayout2.xml"/><Relationship Id="rId6" Type="http://schemas.openxmlformats.org/officeDocument/2006/relationships/image" Target="../media/image30.png"/><Relationship Id="rId1" Type="http://schemas.microsoft.com/office/2007/relationships/media" Target="../media/media7.wav"/><Relationship Id="rId2" Type="http://schemas.openxmlformats.org/officeDocument/2006/relationships/audio" Target="../media/media7.wav"/></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microsoft.com/office/2007/relationships/media" Target="../media/media7.wav"/><Relationship Id="rId4" Type="http://schemas.openxmlformats.org/officeDocument/2006/relationships/audio" Target="../media/media7.wav"/><Relationship Id="rId5" Type="http://schemas.openxmlformats.org/officeDocument/2006/relationships/slideLayout" Target="../slideLayouts/slideLayout2.xml"/><Relationship Id="rId6" Type="http://schemas.openxmlformats.org/officeDocument/2006/relationships/image" Target="../media/image30.png"/><Relationship Id="rId1" Type="http://schemas.microsoft.com/office/2007/relationships/media" Target="../media/media8.wav"/><Relationship Id="rId2" Type="http://schemas.openxmlformats.org/officeDocument/2006/relationships/audio" Target="../media/media8.wav"/></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7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microsoft.com/office/2007/relationships/media" Target="../media/media9.wav"/><Relationship Id="rId4" Type="http://schemas.openxmlformats.org/officeDocument/2006/relationships/audio" Target="../media/media9.wav"/><Relationship Id="rId5" Type="http://schemas.openxmlformats.org/officeDocument/2006/relationships/slideLayout" Target="../slideLayouts/slideLayout2.xml"/><Relationship Id="rId6" Type="http://schemas.openxmlformats.org/officeDocument/2006/relationships/image" Target="../media/image30.png"/><Relationship Id="rId1" Type="http://schemas.microsoft.com/office/2007/relationships/media" Target="../media/media7.wav"/><Relationship Id="rId2" Type="http://schemas.openxmlformats.org/officeDocument/2006/relationships/audio" Target="../media/media7.wav"/></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66.xml.rels><?xml version="1.0" encoding="UTF-8" standalone="yes"?>
<Relationships xmlns="http://schemas.openxmlformats.org/package/2006/relationships"><Relationship Id="rId3" Type="http://schemas.microsoft.com/office/2007/relationships/media" Target="../media/media11.wav"/><Relationship Id="rId4" Type="http://schemas.openxmlformats.org/officeDocument/2006/relationships/audio" Target="../media/media11.wav"/><Relationship Id="rId5" Type="http://schemas.openxmlformats.org/officeDocument/2006/relationships/slideLayout" Target="../slideLayouts/slideLayout2.xml"/><Relationship Id="rId6" Type="http://schemas.openxmlformats.org/officeDocument/2006/relationships/image" Target="../media/image30.png"/><Relationship Id="rId1" Type="http://schemas.microsoft.com/office/2007/relationships/media" Target="../media/media10.wav"/><Relationship Id="rId2" Type="http://schemas.openxmlformats.org/officeDocument/2006/relationships/audio" Target="../media/media10.wav"/></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media/image7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81.png"/></Relationships>
</file>

<file path=ppt/slides/_rels/slide69.xml.rels><?xml version="1.0" encoding="UTF-8" standalone="yes"?>
<Relationships xmlns="http://schemas.openxmlformats.org/package/2006/relationships"><Relationship Id="rId3" Type="http://schemas.microsoft.com/office/2007/relationships/media" Target="../media/media12.wav"/><Relationship Id="rId4" Type="http://schemas.openxmlformats.org/officeDocument/2006/relationships/audio" Target="../media/media12.wav"/><Relationship Id="rId5" Type="http://schemas.openxmlformats.org/officeDocument/2006/relationships/slideLayout" Target="../slideLayouts/slideLayout2.xml"/><Relationship Id="rId6" Type="http://schemas.openxmlformats.org/officeDocument/2006/relationships/image" Target="../media/image30.png"/><Relationship Id="rId1" Type="http://schemas.microsoft.com/office/2007/relationships/media" Target="../media/media10.wav"/><Relationship Id="rId2" Type="http://schemas.openxmlformats.org/officeDocument/2006/relationships/audio" Target="../media/media10.wav"/></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7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 Id="rId3"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microsoft.com/office/2007/relationships/media" Target="../media/media13.wav"/><Relationship Id="rId4" Type="http://schemas.openxmlformats.org/officeDocument/2006/relationships/audio" Target="../media/media13.wav"/><Relationship Id="rId5" Type="http://schemas.openxmlformats.org/officeDocument/2006/relationships/slideLayout" Target="../slideLayouts/slideLayout2.xml"/><Relationship Id="rId6" Type="http://schemas.openxmlformats.org/officeDocument/2006/relationships/image" Target="../media/image30.png"/><Relationship Id="rId1" Type="http://schemas.microsoft.com/office/2007/relationships/media" Target="../media/media10.wav"/><Relationship Id="rId2" Type="http://schemas.openxmlformats.org/officeDocument/2006/relationships/audio" Target="../media/media10.wav"/></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e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pPr algn="l"/>
            <a:r>
              <a:rPr lang="en-US" sz="4000" dirty="0"/>
              <a:t>Timing Manipulation and Signal Analysis of Monosyllabic Words as Part of a Study on Speech Comprehensibility</a:t>
            </a:r>
            <a:endParaRPr lang="en-GB" sz="4000" dirty="0"/>
          </a:p>
        </p:txBody>
      </p:sp>
      <p:sp>
        <p:nvSpPr>
          <p:cNvPr id="3" name="Subtitle 2"/>
          <p:cNvSpPr>
            <a:spLocks noGrp="1"/>
          </p:cNvSpPr>
          <p:nvPr>
            <p:ph type="subTitle" idx="1"/>
          </p:nvPr>
        </p:nvSpPr>
        <p:spPr/>
        <p:txBody>
          <a:bodyPr/>
          <a:lstStyle/>
          <a:p>
            <a:r>
              <a:rPr lang="en-GB" dirty="0"/>
              <a:t>Anthony Gillan</a:t>
            </a:r>
          </a:p>
          <a:p>
            <a:r>
              <a:rPr lang="en-GB" dirty="0"/>
              <a:t>3</a:t>
            </a:r>
            <a:r>
              <a:rPr lang="en-GB" baseline="30000" dirty="0"/>
              <a:t>rd</a:t>
            </a:r>
            <a:r>
              <a:rPr lang="en-GB" dirty="0"/>
              <a:t> Year EEE</a:t>
            </a:r>
          </a:p>
        </p:txBody>
      </p:sp>
    </p:spTree>
    <p:extLst>
      <p:ext uri="{BB962C8B-B14F-4D97-AF65-F5344CB8AC3E}">
        <p14:creationId xmlns:p14="http://schemas.microsoft.com/office/powerpoint/2010/main" val="1222138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 stretch envelopes</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7124" t="40208" r="7650" b="45209"/>
          <a:stretch/>
        </p:blipFill>
        <p:spPr>
          <a:xfrm>
            <a:off x="728663" y="2428877"/>
            <a:ext cx="7162116" cy="785812"/>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7124" t="40208" r="7650" b="45209"/>
          <a:stretch/>
        </p:blipFill>
        <p:spPr>
          <a:xfrm>
            <a:off x="728662" y="3752852"/>
            <a:ext cx="11215687" cy="785812"/>
          </a:xfrm>
          <a:prstGeom prst="rect">
            <a:avLst/>
          </a:prstGeom>
        </p:spPr>
      </p:pic>
    </p:spTree>
    <p:extLst>
      <p:ext uri="{BB962C8B-B14F-4D97-AF65-F5344CB8AC3E}">
        <p14:creationId xmlns:p14="http://schemas.microsoft.com/office/powerpoint/2010/main" val="267278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7" y="609600"/>
            <a:ext cx="9720072" cy="1499616"/>
          </a:xfrm>
        </p:spPr>
        <p:txBody>
          <a:bodyPr/>
          <a:lstStyle/>
          <a:p>
            <a:r>
              <a:rPr lang="en-GB" dirty="0"/>
              <a:t>Multiply envelopes with filtered noise in corresponding bands And sum</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124" t="40208" r="7650" b="45209"/>
          <a:stretch/>
        </p:blipFill>
        <p:spPr>
          <a:xfrm>
            <a:off x="2043113" y="2176745"/>
            <a:ext cx="5157788" cy="357185"/>
          </a:xfrm>
          <a:prstGeom prst="rect">
            <a:avLst/>
          </a:prstGeom>
        </p:spPr>
      </p:pic>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500"/>
                    </a14:imgEffect>
                    <a14:imgEffect>
                      <a14:saturation sat="17000"/>
                    </a14:imgEffect>
                  </a14:imgLayer>
                </a14:imgProps>
              </a:ext>
              <a:ext uri="{28A0092B-C50C-407E-A947-70E740481C1C}">
                <a14:useLocalDpi xmlns:a14="http://schemas.microsoft.com/office/drawing/2010/main" val="0"/>
              </a:ext>
            </a:extLst>
          </a:blip>
          <a:srcRect l="6737" t="7774" r="4102" b="12508"/>
          <a:stretch/>
        </p:blipFill>
        <p:spPr>
          <a:xfrm>
            <a:off x="7685329" y="2176745"/>
            <a:ext cx="1581149" cy="370173"/>
          </a:xfrm>
          <a:prstGeom prst="rect">
            <a:avLst/>
          </a:prstGeom>
          <a:solidFill>
            <a:srgbClr val="FF0000"/>
          </a:solidFill>
        </p:spPr>
      </p:pic>
      <mc:AlternateContent xmlns:mc="http://schemas.openxmlformats.org/markup-compatibility/2006" xmlns:a14="http://schemas.microsoft.com/office/drawing/2010/main">
        <mc:Choice Requires="a14">
          <p:sp>
            <p:nvSpPr>
              <p:cNvPr id="10" name="TextBox 9"/>
              <p:cNvSpPr txBox="1"/>
              <p:nvPr/>
            </p:nvSpPr>
            <p:spPr>
              <a:xfrm>
                <a:off x="7152384" y="2084832"/>
                <a:ext cx="53294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charset="0"/>
                          <a:ea typeface="Cambria Math" charset="0"/>
                          <a:cs typeface="Cambria Math" charset="0"/>
                        </a:rPr>
                        <m:t>×</m:t>
                      </m:r>
                    </m:oMath>
                  </m:oMathPara>
                </a14:m>
                <a:endParaRPr lang="en-GB" sz="3600" dirty="0"/>
              </a:p>
            </p:txBody>
          </p:sp>
        </mc:Choice>
        <mc:Fallback xmlns="">
          <p:sp>
            <p:nvSpPr>
              <p:cNvPr id="10" name="TextBox 9"/>
              <p:cNvSpPr txBox="1">
                <a:spLocks noRot="1" noChangeAspect="1" noMove="1" noResize="1" noEditPoints="1" noAdjustHandles="1" noChangeArrowheads="1" noChangeShapeType="1" noTextEdit="1"/>
              </p:cNvSpPr>
              <p:nvPr/>
            </p:nvSpPr>
            <p:spPr>
              <a:xfrm>
                <a:off x="7152384" y="2084832"/>
                <a:ext cx="532945" cy="553998"/>
              </a:xfrm>
              <a:prstGeom prst="rect">
                <a:avLst/>
              </a:prstGeom>
              <a:blipFill rotWithShape="0">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884164" y="2549245"/>
                <a:ext cx="53294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charset="0"/>
                        </a:rPr>
                        <m:t>+</m:t>
                      </m:r>
                    </m:oMath>
                  </m:oMathPara>
                </a14:m>
                <a:endParaRPr lang="en-GB" sz="3600" dirty="0"/>
              </a:p>
            </p:txBody>
          </p:sp>
        </mc:Choice>
        <mc:Fallback xmlns="">
          <p:sp>
            <p:nvSpPr>
              <p:cNvPr id="11" name="TextBox 10"/>
              <p:cNvSpPr txBox="1">
                <a:spLocks noRot="1" noChangeAspect="1" noMove="1" noResize="1" noEditPoints="1" noAdjustHandles="1" noChangeArrowheads="1" noChangeShapeType="1" noTextEdit="1"/>
              </p:cNvSpPr>
              <p:nvPr/>
            </p:nvSpPr>
            <p:spPr>
              <a:xfrm>
                <a:off x="5884164" y="2549245"/>
                <a:ext cx="532945" cy="553998"/>
              </a:xfrm>
              <a:prstGeom prst="rect">
                <a:avLst/>
              </a:prstGeom>
              <a:blipFill rotWithShape="0">
                <a:blip r:embed="rId6"/>
                <a:stretch>
                  <a:fillRect/>
                </a:stretch>
              </a:blipFill>
            </p:spPr>
            <p:txBody>
              <a:bodyPr/>
              <a:lstStyle/>
              <a:p>
                <a:r>
                  <a:rPr lang="en-GB">
                    <a:noFill/>
                  </a:rPr>
                  <a:t> </a:t>
                </a:r>
              </a:p>
            </p:txBody>
          </p:sp>
        </mc:Fallback>
      </mc:AlternateContent>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17124" t="40208" r="7650" b="45209"/>
          <a:stretch/>
        </p:blipFill>
        <p:spPr>
          <a:xfrm>
            <a:off x="2043113" y="3103243"/>
            <a:ext cx="5157788" cy="357185"/>
          </a:xfrm>
          <a:prstGeom prst="rect">
            <a:avLst/>
          </a:prstGeom>
        </p:spPr>
      </p:pic>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500"/>
                    </a14:imgEffect>
                    <a14:imgEffect>
                      <a14:saturation sat="17000"/>
                    </a14:imgEffect>
                  </a14:imgLayer>
                </a14:imgProps>
              </a:ext>
              <a:ext uri="{28A0092B-C50C-407E-A947-70E740481C1C}">
                <a14:useLocalDpi xmlns:a14="http://schemas.microsoft.com/office/drawing/2010/main" val="0"/>
              </a:ext>
            </a:extLst>
          </a:blip>
          <a:srcRect l="6737" t="7774" r="4102" b="12508"/>
          <a:stretch/>
        </p:blipFill>
        <p:spPr>
          <a:xfrm>
            <a:off x="7685329" y="3103243"/>
            <a:ext cx="1581149" cy="370173"/>
          </a:xfrm>
          <a:prstGeom prst="rect">
            <a:avLst/>
          </a:prstGeom>
          <a:solidFill>
            <a:srgbClr val="FF0000"/>
          </a:solidFill>
        </p:spPr>
      </p:pic>
      <mc:AlternateContent xmlns:mc="http://schemas.openxmlformats.org/markup-compatibility/2006" xmlns:a14="http://schemas.microsoft.com/office/drawing/2010/main">
        <mc:Choice Requires="a14">
          <p:sp>
            <p:nvSpPr>
              <p:cNvPr id="16" name="TextBox 15"/>
              <p:cNvSpPr txBox="1"/>
              <p:nvPr/>
            </p:nvSpPr>
            <p:spPr>
              <a:xfrm>
                <a:off x="7152384" y="3011330"/>
                <a:ext cx="53294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charset="0"/>
                          <a:ea typeface="Cambria Math" charset="0"/>
                          <a:cs typeface="Cambria Math" charset="0"/>
                        </a:rPr>
                        <m:t>×</m:t>
                      </m:r>
                    </m:oMath>
                  </m:oMathPara>
                </a14:m>
                <a:endParaRPr lang="en-GB" sz="3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7152384" y="3011330"/>
                <a:ext cx="532945" cy="553998"/>
              </a:xfrm>
              <a:prstGeom prst="rect">
                <a:avLst/>
              </a:prstGeom>
              <a:blipFill rotWithShape="0">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884163" y="3565328"/>
                <a:ext cx="53294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charset="0"/>
                        </a:rPr>
                        <m:t>+</m:t>
                      </m:r>
                    </m:oMath>
                  </m:oMathPara>
                </a14:m>
                <a:endParaRPr lang="en-GB" sz="3600" dirty="0"/>
              </a:p>
            </p:txBody>
          </p:sp>
        </mc:Choice>
        <mc:Fallback xmlns="">
          <p:sp>
            <p:nvSpPr>
              <p:cNvPr id="20" name="TextBox 19"/>
              <p:cNvSpPr txBox="1">
                <a:spLocks noRot="1" noChangeAspect="1" noMove="1" noResize="1" noEditPoints="1" noAdjustHandles="1" noChangeArrowheads="1" noChangeShapeType="1" noTextEdit="1"/>
              </p:cNvSpPr>
              <p:nvPr/>
            </p:nvSpPr>
            <p:spPr>
              <a:xfrm>
                <a:off x="5884163" y="3565328"/>
                <a:ext cx="532945" cy="553998"/>
              </a:xfrm>
              <a:prstGeom prst="rect">
                <a:avLst/>
              </a:prstGeom>
              <a:blipFill rotWithShape="0">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884163" y="4061422"/>
                <a:ext cx="53294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charset="0"/>
                          <a:ea typeface="Cambria Math" charset="0"/>
                          <a:cs typeface="Cambria Math" charset="0"/>
                        </a:rPr>
                        <m:t>⋮</m:t>
                      </m:r>
                    </m:oMath>
                  </m:oMathPara>
                </a14:m>
                <a:endParaRPr lang="en-GB" sz="3600" dirty="0"/>
              </a:p>
            </p:txBody>
          </p:sp>
        </mc:Choice>
        <mc:Fallback xmlns="">
          <p:sp>
            <p:nvSpPr>
              <p:cNvPr id="21" name="TextBox 20"/>
              <p:cNvSpPr txBox="1">
                <a:spLocks noRot="1" noChangeAspect="1" noMove="1" noResize="1" noEditPoints="1" noAdjustHandles="1" noChangeArrowheads="1" noChangeShapeType="1" noTextEdit="1"/>
              </p:cNvSpPr>
              <p:nvPr/>
            </p:nvSpPr>
            <p:spPr>
              <a:xfrm>
                <a:off x="5884163" y="4061422"/>
                <a:ext cx="532945" cy="553998"/>
              </a:xfrm>
              <a:prstGeom prst="rect">
                <a:avLst/>
              </a:prstGeom>
              <a:blipFill rotWithShape="0">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884164" y="4628396"/>
                <a:ext cx="53294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charset="0"/>
                        </a:rPr>
                        <m:t>+</m:t>
                      </m:r>
                    </m:oMath>
                  </m:oMathPara>
                </a14:m>
                <a:endParaRPr lang="en-GB" sz="36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884164" y="4628396"/>
                <a:ext cx="532945" cy="553998"/>
              </a:xfrm>
              <a:prstGeom prst="rect">
                <a:avLst/>
              </a:prstGeom>
              <a:blipFill rotWithShape="0">
                <a:blip r:embed="rId10"/>
                <a:stretch>
                  <a:fillRect/>
                </a:stretch>
              </a:blipFill>
            </p:spPr>
            <p:txBody>
              <a:bodyPr/>
              <a:lstStyle/>
              <a:p>
                <a:r>
                  <a:rPr lang="en-GB">
                    <a:noFill/>
                  </a:rPr>
                  <a:t> </a:t>
                </a:r>
              </a:p>
            </p:txBody>
          </p:sp>
        </mc:Fallback>
      </mc:AlternateContent>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17124" t="40208" r="7650" b="45209"/>
          <a:stretch/>
        </p:blipFill>
        <p:spPr>
          <a:xfrm>
            <a:off x="2043113" y="5182394"/>
            <a:ext cx="5157788" cy="357185"/>
          </a:xfrm>
          <a:prstGeom prst="rect">
            <a:avLst/>
          </a:prstGeom>
        </p:spPr>
      </p:pic>
      <p:pic>
        <p:nvPicPr>
          <p:cNvPr id="24" name="Picture 23"/>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500"/>
                    </a14:imgEffect>
                    <a14:imgEffect>
                      <a14:saturation sat="17000"/>
                    </a14:imgEffect>
                  </a14:imgLayer>
                </a14:imgProps>
              </a:ext>
              <a:ext uri="{28A0092B-C50C-407E-A947-70E740481C1C}">
                <a14:useLocalDpi xmlns:a14="http://schemas.microsoft.com/office/drawing/2010/main" val="0"/>
              </a:ext>
            </a:extLst>
          </a:blip>
          <a:srcRect l="6737" t="7774" r="4102" b="12508"/>
          <a:stretch/>
        </p:blipFill>
        <p:spPr>
          <a:xfrm>
            <a:off x="7685329" y="5182394"/>
            <a:ext cx="1581149" cy="370173"/>
          </a:xfrm>
          <a:prstGeom prst="rect">
            <a:avLst/>
          </a:prstGeom>
          <a:solidFill>
            <a:srgbClr val="FF0000"/>
          </a:solidFill>
        </p:spPr>
      </p:pic>
      <mc:AlternateContent xmlns:mc="http://schemas.openxmlformats.org/markup-compatibility/2006" xmlns:a14="http://schemas.microsoft.com/office/drawing/2010/main">
        <mc:Choice Requires="a14">
          <p:sp>
            <p:nvSpPr>
              <p:cNvPr id="25" name="TextBox 24"/>
              <p:cNvSpPr txBox="1"/>
              <p:nvPr/>
            </p:nvSpPr>
            <p:spPr>
              <a:xfrm>
                <a:off x="7152384" y="5090481"/>
                <a:ext cx="53294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charset="0"/>
                          <a:ea typeface="Cambria Math" charset="0"/>
                          <a:cs typeface="Cambria Math" charset="0"/>
                        </a:rPr>
                        <m:t>×</m:t>
                      </m:r>
                    </m:oMath>
                  </m:oMathPara>
                </a14:m>
                <a:endParaRPr lang="en-GB" sz="3600" dirty="0"/>
              </a:p>
            </p:txBody>
          </p:sp>
        </mc:Choice>
        <mc:Fallback xmlns="">
          <p:sp>
            <p:nvSpPr>
              <p:cNvPr id="25" name="TextBox 24"/>
              <p:cNvSpPr txBox="1">
                <a:spLocks noRot="1" noChangeAspect="1" noMove="1" noResize="1" noEditPoints="1" noAdjustHandles="1" noChangeArrowheads="1" noChangeShapeType="1" noTextEdit="1"/>
              </p:cNvSpPr>
              <p:nvPr/>
            </p:nvSpPr>
            <p:spPr>
              <a:xfrm>
                <a:off x="7152384" y="5090481"/>
                <a:ext cx="532945" cy="553998"/>
              </a:xfrm>
              <a:prstGeom prst="rect">
                <a:avLst/>
              </a:prstGeom>
              <a:blipFill rotWithShape="0">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043113" y="5816578"/>
                <a:ext cx="53294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charset="0"/>
                        </a:rPr>
                        <m:t>=</m:t>
                      </m:r>
                    </m:oMath>
                  </m:oMathPara>
                </a14:m>
                <a:endParaRPr lang="en-GB" sz="36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043113" y="5816578"/>
                <a:ext cx="532945" cy="553998"/>
              </a:xfrm>
              <a:prstGeom prst="rect">
                <a:avLst/>
              </a:prstGeom>
              <a:blipFill rotWithShape="0">
                <a:blip r:embed="rId12"/>
                <a:stretch>
                  <a:fillRect/>
                </a:stretch>
              </a:blipFill>
            </p:spPr>
            <p:txBody>
              <a:bodyPr/>
              <a:lstStyle/>
              <a:p>
                <a:r>
                  <a:rPr lang="en-GB">
                    <a:noFill/>
                  </a:rPr>
                  <a:t> </a:t>
                </a:r>
              </a:p>
            </p:txBody>
          </p:sp>
        </mc:Fallback>
      </mc:AlternateContent>
      <p:pic>
        <p:nvPicPr>
          <p:cNvPr id="27" name="Picture 26"/>
          <p:cNvPicPr>
            <a:picLocks noChangeAspect="1"/>
          </p:cNvPicPr>
          <p:nvPr/>
        </p:nvPicPr>
        <p:blipFill rotWithShape="1">
          <a:blip r:embed="rId2">
            <a:extLst>
              <a:ext uri="{28A0092B-C50C-407E-A947-70E740481C1C}">
                <a14:useLocalDpi xmlns:a14="http://schemas.microsoft.com/office/drawing/2010/main" val="0"/>
              </a:ext>
            </a:extLst>
          </a:blip>
          <a:srcRect l="8641" t="7408" r="6673" b="71522"/>
          <a:stretch/>
        </p:blipFill>
        <p:spPr>
          <a:xfrm>
            <a:off x="2672345" y="5810081"/>
            <a:ext cx="7489526" cy="1054631"/>
          </a:xfrm>
          <a:prstGeom prst="rect">
            <a:avLst/>
          </a:prstGeom>
        </p:spPr>
      </p:pic>
      <mc:AlternateContent xmlns:mc="http://schemas.openxmlformats.org/markup-compatibility/2006" xmlns:a14="http://schemas.microsoft.com/office/drawing/2010/main">
        <mc:Choice Requires="a14">
          <p:sp>
            <p:nvSpPr>
              <p:cNvPr id="28" name="TextBox 27"/>
              <p:cNvSpPr txBox="1"/>
              <p:nvPr/>
            </p:nvSpPr>
            <p:spPr>
              <a:xfrm>
                <a:off x="1409003" y="2137625"/>
                <a:ext cx="53294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latin typeface="Cambria Math" charset="0"/>
                            </a:rPr>
                          </m:ctrlPr>
                        </m:sSubPr>
                        <m:e>
                          <m:r>
                            <a:rPr lang="en-GB" sz="2800" b="0" i="1" smtClean="0">
                              <a:latin typeface="Cambria Math" charset="0"/>
                            </a:rPr>
                            <m:t>𝑓</m:t>
                          </m:r>
                        </m:e>
                        <m:sub>
                          <m:r>
                            <a:rPr lang="en-GB" sz="2800" b="0" i="1" smtClean="0">
                              <a:latin typeface="Cambria Math" charset="0"/>
                            </a:rPr>
                            <m:t>0</m:t>
                          </m:r>
                        </m:sub>
                      </m:sSub>
                    </m:oMath>
                  </m:oMathPara>
                </a14:m>
                <a:endParaRPr lang="en-GB" sz="2800" dirty="0"/>
              </a:p>
            </p:txBody>
          </p:sp>
        </mc:Choice>
        <mc:Fallback xmlns="">
          <p:sp>
            <p:nvSpPr>
              <p:cNvPr id="28" name="TextBox 27"/>
              <p:cNvSpPr txBox="1">
                <a:spLocks noRot="1" noChangeAspect="1" noMove="1" noResize="1" noEditPoints="1" noAdjustHandles="1" noChangeArrowheads="1" noChangeShapeType="1" noTextEdit="1"/>
              </p:cNvSpPr>
              <p:nvPr/>
            </p:nvSpPr>
            <p:spPr>
              <a:xfrm>
                <a:off x="1409003" y="2137625"/>
                <a:ext cx="532945" cy="430887"/>
              </a:xfrm>
              <a:prstGeom prst="rect">
                <a:avLst/>
              </a:prstGeom>
              <a:blipFill rotWithShape="0">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1409003" y="3029541"/>
                <a:ext cx="53294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latin typeface="Cambria Math" charset="0"/>
                            </a:rPr>
                          </m:ctrlPr>
                        </m:sSubPr>
                        <m:e>
                          <m:r>
                            <a:rPr lang="en-GB" sz="2800" b="0" i="1" smtClean="0">
                              <a:latin typeface="Cambria Math" charset="0"/>
                            </a:rPr>
                            <m:t>𝑓</m:t>
                          </m:r>
                        </m:e>
                        <m:sub>
                          <m:r>
                            <a:rPr lang="en-GB" sz="2800" b="0" i="1" smtClean="0">
                              <a:latin typeface="Cambria Math" charset="0"/>
                            </a:rPr>
                            <m:t>1</m:t>
                          </m:r>
                        </m:sub>
                      </m:sSub>
                    </m:oMath>
                  </m:oMathPara>
                </a14:m>
                <a:endParaRPr lang="en-GB" sz="28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409003" y="3029541"/>
                <a:ext cx="532945" cy="430887"/>
              </a:xfrm>
              <a:prstGeom prst="rect">
                <a:avLst/>
              </a:prstGeom>
              <a:blipFill rotWithShape="0">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409002" y="5128097"/>
                <a:ext cx="53294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latin typeface="Cambria Math" charset="0"/>
                            </a:rPr>
                          </m:ctrlPr>
                        </m:sSubPr>
                        <m:e>
                          <m:r>
                            <a:rPr lang="en-GB" sz="2800" b="0" i="1" smtClean="0">
                              <a:latin typeface="Cambria Math" charset="0"/>
                            </a:rPr>
                            <m:t>𝑓</m:t>
                          </m:r>
                        </m:e>
                        <m:sub>
                          <m:r>
                            <a:rPr lang="en-GB" sz="2800" b="0" i="1" smtClean="0">
                              <a:latin typeface="Cambria Math" charset="0"/>
                            </a:rPr>
                            <m:t>𝑛</m:t>
                          </m:r>
                        </m:sub>
                      </m:sSub>
                    </m:oMath>
                  </m:oMathPara>
                </a14:m>
                <a:endParaRPr lang="en-GB" sz="2800" dirty="0"/>
              </a:p>
            </p:txBody>
          </p:sp>
        </mc:Choice>
        <mc:Fallback xmlns="">
          <p:sp>
            <p:nvSpPr>
              <p:cNvPr id="30" name="TextBox 29"/>
              <p:cNvSpPr txBox="1">
                <a:spLocks noRot="1" noChangeAspect="1" noMove="1" noResize="1" noEditPoints="1" noAdjustHandles="1" noChangeArrowheads="1" noChangeShapeType="1" noTextEdit="1"/>
              </p:cNvSpPr>
              <p:nvPr/>
            </p:nvSpPr>
            <p:spPr>
              <a:xfrm>
                <a:off x="1409002" y="5128097"/>
                <a:ext cx="532945" cy="430887"/>
              </a:xfrm>
              <a:prstGeom prst="rect">
                <a:avLst/>
              </a:prstGeom>
              <a:blipFill rotWithShape="0">
                <a:blip r:embed="rId1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277752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Original sample</a:t>
            </a:r>
          </a:p>
        </p:txBody>
      </p:sp>
      <p:pic>
        <p:nvPicPr>
          <p:cNvPr id="4" name="Sam">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5478463" y="3890963"/>
            <a:ext cx="812800" cy="812800"/>
          </a:xfrm>
        </p:spPr>
      </p:pic>
    </p:spTree>
    <p:extLst>
      <p:ext uri="{BB962C8B-B14F-4D97-AF65-F5344CB8AC3E}">
        <p14:creationId xmlns:p14="http://schemas.microsoft.com/office/powerpoint/2010/main" val="19683069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0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Result with no stretching</a:t>
            </a:r>
          </a:p>
        </p:txBody>
      </p:sp>
      <p:pic>
        <p:nvPicPr>
          <p:cNvPr id="4" name="sam_white_noise_modulated">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5478463" y="3890963"/>
            <a:ext cx="812800" cy="812800"/>
          </a:xfrm>
        </p:spPr>
      </p:pic>
    </p:spTree>
    <p:extLst>
      <p:ext uri="{BB962C8B-B14F-4D97-AF65-F5344CB8AC3E}">
        <p14:creationId xmlns:p14="http://schemas.microsoft.com/office/powerpoint/2010/main" val="18269707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7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Result 2x stretched</a:t>
            </a:r>
          </a:p>
        </p:txBody>
      </p:sp>
      <p:pic>
        <p:nvPicPr>
          <p:cNvPr id="4" name="Sam_Noise_x2">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5478463" y="3890963"/>
            <a:ext cx="812800" cy="812800"/>
          </a:xfrm>
        </p:spPr>
      </p:pic>
    </p:spTree>
    <p:extLst>
      <p:ext uri="{BB962C8B-B14F-4D97-AF65-F5344CB8AC3E}">
        <p14:creationId xmlns:p14="http://schemas.microsoft.com/office/powerpoint/2010/main" val="11767986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Result 2x stretched using new strategy</a:t>
            </a:r>
          </a:p>
        </p:txBody>
      </p:sp>
      <p:pic>
        <p:nvPicPr>
          <p:cNvPr id="4" name="Sam_x2">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5478463" y="3890963"/>
            <a:ext cx="812800" cy="812800"/>
          </a:xfrm>
        </p:spPr>
      </p:pic>
    </p:spTree>
    <p:extLst>
      <p:ext uri="{BB962C8B-B14F-4D97-AF65-F5344CB8AC3E}">
        <p14:creationId xmlns:p14="http://schemas.microsoft.com/office/powerpoint/2010/main" val="1311771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620185" cy="1499616"/>
          </a:xfrm>
        </p:spPr>
        <p:txBody>
          <a:bodyPr/>
          <a:lstStyle/>
          <a:p>
            <a:r>
              <a:rPr lang="en-GB" dirty="0"/>
              <a:t>New strategy – phase </a:t>
            </a:r>
            <a:r>
              <a:rPr lang="en-GB" dirty="0" err="1"/>
              <a:t>vocoding</a:t>
            </a:r>
            <a:endParaRPr lang="en-GB" dirty="0"/>
          </a:p>
        </p:txBody>
      </p:sp>
    </p:spTree>
    <p:extLst>
      <p:ext uri="{BB962C8B-B14F-4D97-AF65-F5344CB8AC3E}">
        <p14:creationId xmlns:p14="http://schemas.microsoft.com/office/powerpoint/2010/main" val="1327408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24128" y="585216"/>
            <a:ext cx="9720072" cy="1499616"/>
          </a:xfrm>
        </p:spPr>
        <p:txBody>
          <a:bodyPr/>
          <a:lstStyle/>
          <a:p>
            <a:r>
              <a:rPr lang="en-GB" dirty="0"/>
              <a:t>Synthesise Monosyllabic words and strip silence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641" t="7408" r="6673" b="71522"/>
          <a:stretch/>
        </p:blipFill>
        <p:spPr>
          <a:xfrm>
            <a:off x="392601" y="2852382"/>
            <a:ext cx="10983126" cy="1546579"/>
          </a:xfrm>
          <a:prstGeom prst="rect">
            <a:avLst/>
          </a:prstGeom>
        </p:spPr>
      </p:pic>
      <p:sp>
        <p:nvSpPr>
          <p:cNvPr id="6" name="TextBox 5"/>
          <p:cNvSpPr txBox="1"/>
          <p:nvPr/>
        </p:nvSpPr>
        <p:spPr>
          <a:xfrm>
            <a:off x="4452939" y="2483050"/>
            <a:ext cx="2862450" cy="369332"/>
          </a:xfrm>
          <a:prstGeom prst="rect">
            <a:avLst/>
          </a:prstGeom>
          <a:noFill/>
        </p:spPr>
        <p:txBody>
          <a:bodyPr wrap="none" rtlCol="0">
            <a:spAutoFit/>
          </a:bodyPr>
          <a:lstStyle/>
          <a:p>
            <a:r>
              <a:rPr lang="en-GB" dirty="0"/>
              <a:t>Waveform of the word ‘Sam’</a:t>
            </a:r>
          </a:p>
        </p:txBody>
      </p:sp>
    </p:spTree>
    <p:extLst>
      <p:ext uri="{BB962C8B-B14F-4D97-AF65-F5344CB8AC3E}">
        <p14:creationId xmlns:p14="http://schemas.microsoft.com/office/powerpoint/2010/main" val="1697492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Stretch with phase vocoder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9582" y="1685925"/>
            <a:ext cx="3929164" cy="4991100"/>
          </a:xfrm>
          <a:prstGeom prst="rect">
            <a:avLst/>
          </a:prstGeom>
        </p:spPr>
      </p:pic>
      <p:sp>
        <p:nvSpPr>
          <p:cNvPr id="3" name="TextBox 2"/>
          <p:cNvSpPr txBox="1"/>
          <p:nvPr/>
        </p:nvSpPr>
        <p:spPr>
          <a:xfrm>
            <a:off x="1404730" y="3458817"/>
            <a:ext cx="1930337" cy="369332"/>
          </a:xfrm>
          <a:prstGeom prst="rect">
            <a:avLst/>
          </a:prstGeom>
          <a:noFill/>
        </p:spPr>
        <p:txBody>
          <a:bodyPr wrap="none" rtlCol="0">
            <a:spAutoFit/>
          </a:bodyPr>
          <a:lstStyle/>
          <a:p>
            <a:r>
              <a:rPr lang="en-GB" dirty="0"/>
              <a:t>decreased overlap</a:t>
            </a:r>
          </a:p>
        </p:txBody>
      </p:sp>
      <p:sp>
        <p:nvSpPr>
          <p:cNvPr id="5" name="TextBox 4"/>
          <p:cNvSpPr txBox="1"/>
          <p:nvPr/>
        </p:nvSpPr>
        <p:spPr>
          <a:xfrm>
            <a:off x="1404730" y="5327373"/>
            <a:ext cx="1840568" cy="369332"/>
          </a:xfrm>
          <a:prstGeom prst="rect">
            <a:avLst/>
          </a:prstGeom>
          <a:noFill/>
        </p:spPr>
        <p:txBody>
          <a:bodyPr wrap="none" rtlCol="0">
            <a:spAutoFit/>
          </a:bodyPr>
          <a:lstStyle/>
          <a:p>
            <a:r>
              <a:rPr lang="en-GB"/>
              <a:t>increased overlap</a:t>
            </a:r>
          </a:p>
        </p:txBody>
      </p:sp>
    </p:spTree>
    <p:extLst>
      <p:ext uri="{BB962C8B-B14F-4D97-AF65-F5344CB8AC3E}">
        <p14:creationId xmlns:p14="http://schemas.microsoft.com/office/powerpoint/2010/main" val="1550910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Phase discontinuities are created during the window shifting operation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189" y="1972097"/>
            <a:ext cx="4933950" cy="4495377"/>
          </a:xfrm>
          <a:prstGeom prst="rect">
            <a:avLst/>
          </a:prstGeom>
        </p:spPr>
      </p:pic>
    </p:spTree>
    <p:extLst>
      <p:ext uri="{BB962C8B-B14F-4D97-AF65-F5344CB8AC3E}">
        <p14:creationId xmlns:p14="http://schemas.microsoft.com/office/powerpoint/2010/main" val="1467023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OVERVIEW</a:t>
            </a:r>
          </a:p>
        </p:txBody>
      </p:sp>
      <p:sp>
        <p:nvSpPr>
          <p:cNvPr id="3" name="Content Placeholder 2"/>
          <p:cNvSpPr>
            <a:spLocks noGrp="1"/>
          </p:cNvSpPr>
          <p:nvPr>
            <p:ph idx="1"/>
          </p:nvPr>
        </p:nvSpPr>
        <p:spPr/>
        <p:txBody>
          <a:bodyPr/>
          <a:lstStyle/>
          <a:p>
            <a:r>
              <a:rPr lang="en-GB" dirty="0"/>
              <a:t>GOAL: Create syllable-timing-manipulated sentences for a psychophysical study on speech comprehensibility.</a:t>
            </a:r>
          </a:p>
          <a:p>
            <a:r>
              <a:rPr lang="en-GB" dirty="0"/>
              <a:t>In future these manipulation and analysis techniques will hopefully be used to monitor phase entrainment of low-frequency cortical oscillations to syllable envelopes.</a:t>
            </a:r>
          </a:p>
          <a:p>
            <a:endParaRPr lang="en-GB" dirty="0"/>
          </a:p>
        </p:txBody>
      </p:sp>
    </p:spTree>
    <p:extLst>
      <p:ext uri="{BB962C8B-B14F-4D97-AF65-F5344CB8AC3E}">
        <p14:creationId xmlns:p14="http://schemas.microsoft.com/office/powerpoint/2010/main" val="40008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Stretch With Phase Vocoder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214" y="2913062"/>
            <a:ext cx="9105900" cy="2082800"/>
          </a:xfrm>
        </p:spPr>
      </p:pic>
      <p:sp>
        <p:nvSpPr>
          <p:cNvPr id="3" name="TextBox 2"/>
          <p:cNvSpPr txBox="1"/>
          <p:nvPr/>
        </p:nvSpPr>
        <p:spPr>
          <a:xfrm>
            <a:off x="264774" y="4995862"/>
            <a:ext cx="11238782" cy="646331"/>
          </a:xfrm>
          <a:prstGeom prst="rect">
            <a:avLst/>
          </a:prstGeom>
          <a:noFill/>
        </p:spPr>
        <p:txBody>
          <a:bodyPr wrap="none" rtlCol="0">
            <a:spAutoFit/>
          </a:bodyPr>
          <a:lstStyle/>
          <a:p>
            <a:pPr algn="ctr"/>
            <a:r>
              <a:rPr lang="en-GB" dirty="0"/>
              <a:t>Using window overlap change and phase calculations on successive windows, the sinusoidal components</a:t>
            </a:r>
          </a:p>
          <a:p>
            <a:pPr algn="ctr"/>
            <a:r>
              <a:rPr lang="en-GB" dirty="0"/>
              <a:t>existing between STFT ’snapshots’ can be assigned appropriate (wrapped) phases for synthesis to avoid discontinuities.   </a:t>
            </a:r>
          </a:p>
        </p:txBody>
      </p:sp>
    </p:spTree>
    <p:extLst>
      <p:ext uri="{BB962C8B-B14F-4D97-AF65-F5344CB8AC3E}">
        <p14:creationId xmlns:p14="http://schemas.microsoft.com/office/powerpoint/2010/main" val="1377569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gist of the phase vocoder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385" y="2678239"/>
            <a:ext cx="3339831" cy="44773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1273" y="3334392"/>
            <a:ext cx="3690752" cy="2783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5109" y="3821133"/>
            <a:ext cx="3122013" cy="278319"/>
          </a:xfrm>
          <a:prstGeom prst="rect">
            <a:avLst/>
          </a:prstGeom>
        </p:spPr>
      </p:pic>
      <p:pic>
        <p:nvPicPr>
          <p:cNvPr id="1026" name="Picture 2" descr="http://www.guitarpitchshifter.com/eqn_3_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1786" y="4323330"/>
            <a:ext cx="3146214" cy="2057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712038" y="2678239"/>
            <a:ext cx="4112921" cy="369332"/>
          </a:xfrm>
          <a:prstGeom prst="rect">
            <a:avLst/>
          </a:prstGeom>
          <a:noFill/>
        </p:spPr>
        <p:txBody>
          <a:bodyPr wrap="none" rtlCol="0">
            <a:spAutoFit/>
          </a:bodyPr>
          <a:lstStyle/>
          <a:p>
            <a:r>
              <a:rPr lang="en-GB" dirty="0"/>
              <a:t>frequency deviation from frequency of bin</a:t>
            </a:r>
          </a:p>
        </p:txBody>
      </p:sp>
      <p:sp>
        <p:nvSpPr>
          <p:cNvPr id="9" name="TextBox 8"/>
          <p:cNvSpPr txBox="1"/>
          <p:nvPr/>
        </p:nvSpPr>
        <p:spPr>
          <a:xfrm>
            <a:off x="7712038" y="3243379"/>
            <a:ext cx="2933816" cy="369332"/>
          </a:xfrm>
          <a:prstGeom prst="rect">
            <a:avLst/>
          </a:prstGeom>
          <a:noFill/>
        </p:spPr>
        <p:txBody>
          <a:bodyPr wrap="none" rtlCol="0">
            <a:spAutoFit/>
          </a:bodyPr>
          <a:lstStyle/>
          <a:p>
            <a:r>
              <a:rPr lang="en-GB" dirty="0"/>
              <a:t>wrapped frequency deviation</a:t>
            </a:r>
          </a:p>
        </p:txBody>
      </p:sp>
      <p:sp>
        <p:nvSpPr>
          <p:cNvPr id="10" name="TextBox 9"/>
          <p:cNvSpPr txBox="1"/>
          <p:nvPr/>
        </p:nvSpPr>
        <p:spPr>
          <a:xfrm>
            <a:off x="334070" y="3537655"/>
            <a:ext cx="2981201" cy="369332"/>
          </a:xfrm>
          <a:prstGeom prst="rect">
            <a:avLst/>
          </a:prstGeom>
          <a:noFill/>
        </p:spPr>
        <p:txBody>
          <a:bodyPr wrap="none" rtlCol="0">
            <a:spAutoFit/>
          </a:bodyPr>
          <a:lstStyle/>
          <a:p>
            <a:r>
              <a:rPr lang="en-GB"/>
              <a:t>Complex phases are wrapped</a:t>
            </a:r>
          </a:p>
        </p:txBody>
      </p:sp>
      <p:sp>
        <p:nvSpPr>
          <p:cNvPr id="12" name="TextBox 11"/>
          <p:cNvSpPr txBox="1"/>
          <p:nvPr/>
        </p:nvSpPr>
        <p:spPr>
          <a:xfrm>
            <a:off x="7712038" y="3775626"/>
            <a:ext cx="1528239" cy="369332"/>
          </a:xfrm>
          <a:prstGeom prst="rect">
            <a:avLst/>
          </a:prstGeom>
          <a:noFill/>
        </p:spPr>
        <p:txBody>
          <a:bodyPr wrap="none" rtlCol="0">
            <a:spAutoFit/>
          </a:bodyPr>
          <a:lstStyle/>
          <a:p>
            <a:r>
              <a:rPr lang="en-GB" dirty="0"/>
              <a:t>true frequency</a:t>
            </a:r>
          </a:p>
        </p:txBody>
      </p:sp>
      <p:sp>
        <p:nvSpPr>
          <p:cNvPr id="13" name="TextBox 12"/>
          <p:cNvSpPr txBox="1"/>
          <p:nvPr/>
        </p:nvSpPr>
        <p:spPr>
          <a:xfrm>
            <a:off x="7711460" y="4241521"/>
            <a:ext cx="3441263" cy="369332"/>
          </a:xfrm>
          <a:prstGeom prst="rect">
            <a:avLst/>
          </a:prstGeom>
          <a:noFill/>
        </p:spPr>
        <p:txBody>
          <a:bodyPr wrap="none" rtlCol="0">
            <a:spAutoFit/>
          </a:bodyPr>
          <a:lstStyle/>
          <a:p>
            <a:r>
              <a:rPr lang="en-GB" dirty="0"/>
              <a:t>phase to ‘re-phase’ next frame with</a:t>
            </a: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0448" y="4810071"/>
            <a:ext cx="2286000" cy="466725"/>
          </a:xfrm>
          <a:prstGeom prst="rect">
            <a:avLst/>
          </a:prstGeom>
        </p:spPr>
      </p:pic>
      <p:sp>
        <p:nvSpPr>
          <p:cNvPr id="16" name="TextBox 15"/>
          <p:cNvSpPr txBox="1"/>
          <p:nvPr/>
        </p:nvSpPr>
        <p:spPr>
          <a:xfrm>
            <a:off x="7711460" y="4806661"/>
            <a:ext cx="654346" cy="369332"/>
          </a:xfrm>
          <a:prstGeom prst="rect">
            <a:avLst/>
          </a:prstGeom>
          <a:noFill/>
        </p:spPr>
        <p:txBody>
          <a:bodyPr wrap="none" rtlCol="0">
            <a:spAutoFit/>
          </a:bodyPr>
          <a:lstStyle/>
          <a:p>
            <a:r>
              <a:rPr lang="en-GB" dirty="0"/>
              <a:t>ISTFT</a:t>
            </a: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4762" y="5418333"/>
            <a:ext cx="4029075" cy="466725"/>
          </a:xfrm>
          <a:prstGeom prst="rect">
            <a:avLst/>
          </a:prstGeom>
        </p:spPr>
      </p:pic>
      <p:sp>
        <p:nvSpPr>
          <p:cNvPr id="19" name="TextBox 18"/>
          <p:cNvSpPr txBox="1"/>
          <p:nvPr/>
        </p:nvSpPr>
        <p:spPr>
          <a:xfrm>
            <a:off x="7711460" y="5467029"/>
            <a:ext cx="1354858" cy="369332"/>
          </a:xfrm>
          <a:prstGeom prst="rect">
            <a:avLst/>
          </a:prstGeom>
          <a:noFill/>
        </p:spPr>
        <p:txBody>
          <a:bodyPr wrap="none" rtlCol="0">
            <a:spAutoFit/>
          </a:bodyPr>
          <a:lstStyle/>
          <a:p>
            <a:r>
              <a:rPr lang="en-GB" dirty="0"/>
              <a:t>overlap-add</a:t>
            </a:r>
          </a:p>
        </p:txBody>
      </p:sp>
      <p:sp>
        <p:nvSpPr>
          <p:cNvPr id="20" name="TextBox 19"/>
          <p:cNvSpPr txBox="1"/>
          <p:nvPr/>
        </p:nvSpPr>
        <p:spPr>
          <a:xfrm>
            <a:off x="334070" y="2340280"/>
            <a:ext cx="3637086" cy="923330"/>
          </a:xfrm>
          <a:prstGeom prst="rect">
            <a:avLst/>
          </a:prstGeom>
          <a:noFill/>
        </p:spPr>
        <p:txBody>
          <a:bodyPr wrap="none" rtlCol="0">
            <a:spAutoFit/>
          </a:bodyPr>
          <a:lstStyle/>
          <a:p>
            <a:r>
              <a:rPr lang="en-GB" dirty="0"/>
              <a:t>Calculate phase change between</a:t>
            </a:r>
          </a:p>
          <a:p>
            <a:r>
              <a:rPr lang="en-GB" dirty="0"/>
              <a:t>frames in order to get true frequency</a:t>
            </a:r>
          </a:p>
          <a:p>
            <a:r>
              <a:rPr lang="en-GB" dirty="0"/>
              <a:t>To ‘re-phase’ for synthesis</a:t>
            </a:r>
          </a:p>
        </p:txBody>
      </p:sp>
    </p:spTree>
    <p:extLst>
      <p:ext uri="{BB962C8B-B14F-4D97-AF65-F5344CB8AC3E}">
        <p14:creationId xmlns:p14="http://schemas.microsoft.com/office/powerpoint/2010/main" val="179876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Fft</a:t>
            </a:r>
            <a:r>
              <a:rPr lang="en-GB" dirty="0"/>
              <a:t> frequency spectrum of original signal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0251" y="2286000"/>
            <a:ext cx="7107636" cy="4022725"/>
          </a:xfrm>
        </p:spPr>
      </p:pic>
    </p:spTree>
    <p:extLst>
      <p:ext uri="{BB962C8B-B14F-4D97-AF65-F5344CB8AC3E}">
        <p14:creationId xmlns:p14="http://schemas.microsoft.com/office/powerpoint/2010/main" val="517141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0.8x stretch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0251" y="2286000"/>
            <a:ext cx="7107636" cy="4022725"/>
          </a:xfrm>
        </p:spPr>
      </p:pic>
    </p:spTree>
    <p:extLst>
      <p:ext uri="{BB962C8B-B14F-4D97-AF65-F5344CB8AC3E}">
        <p14:creationId xmlns:p14="http://schemas.microsoft.com/office/powerpoint/2010/main" val="726753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0.9x stretch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0251" y="2286000"/>
            <a:ext cx="7107636" cy="4022725"/>
          </a:xfrm>
        </p:spPr>
      </p:pic>
    </p:spTree>
    <p:extLst>
      <p:ext uri="{BB962C8B-B14F-4D97-AF65-F5344CB8AC3E}">
        <p14:creationId xmlns:p14="http://schemas.microsoft.com/office/powerpoint/2010/main" val="1804489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1.1x stretch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0251" y="2286000"/>
            <a:ext cx="7107636" cy="4022725"/>
          </a:xfrm>
        </p:spPr>
      </p:pic>
    </p:spTree>
    <p:extLst>
      <p:ext uri="{BB962C8B-B14F-4D97-AF65-F5344CB8AC3E}">
        <p14:creationId xmlns:p14="http://schemas.microsoft.com/office/powerpoint/2010/main" val="1298409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1.2x stretch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0251" y="2286000"/>
            <a:ext cx="7107636" cy="4022725"/>
          </a:xfrm>
        </p:spPr>
      </p:pic>
    </p:spTree>
    <p:extLst>
      <p:ext uri="{BB962C8B-B14F-4D97-AF65-F5344CB8AC3E}">
        <p14:creationId xmlns:p14="http://schemas.microsoft.com/office/powerpoint/2010/main" val="1779851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1.3x stretch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0251" y="2286000"/>
            <a:ext cx="7107636" cy="4022725"/>
          </a:xfrm>
        </p:spPr>
      </p:pic>
    </p:spTree>
    <p:extLst>
      <p:ext uri="{BB962C8B-B14F-4D97-AF65-F5344CB8AC3E}">
        <p14:creationId xmlns:p14="http://schemas.microsoft.com/office/powerpoint/2010/main" val="1671197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1.4x stretch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0251" y="2286000"/>
            <a:ext cx="7107636" cy="4022725"/>
          </a:xfrm>
        </p:spPr>
      </p:pic>
    </p:spTree>
    <p:extLst>
      <p:ext uri="{BB962C8B-B14F-4D97-AF65-F5344CB8AC3E}">
        <p14:creationId xmlns:p14="http://schemas.microsoft.com/office/powerpoint/2010/main" val="883662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1.5x stretch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0251" y="2286000"/>
            <a:ext cx="7107636" cy="4022725"/>
          </a:xfrm>
        </p:spPr>
      </p:pic>
    </p:spTree>
    <p:extLst>
      <p:ext uri="{BB962C8B-B14F-4D97-AF65-F5344CB8AC3E}">
        <p14:creationId xmlns:p14="http://schemas.microsoft.com/office/powerpoint/2010/main" val="1868638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FM and AM coherence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0772" y="1916723"/>
            <a:ext cx="6306594" cy="4022725"/>
          </a:xfrm>
        </p:spPr>
      </p:pic>
      <p:sp>
        <p:nvSpPr>
          <p:cNvPr id="6" name="TextBox 5"/>
          <p:cNvSpPr txBox="1"/>
          <p:nvPr/>
        </p:nvSpPr>
        <p:spPr>
          <a:xfrm>
            <a:off x="2730772" y="6220802"/>
            <a:ext cx="6306594" cy="461665"/>
          </a:xfrm>
          <a:prstGeom prst="rect">
            <a:avLst/>
          </a:prstGeom>
          <a:noFill/>
        </p:spPr>
        <p:txBody>
          <a:bodyPr wrap="square" rtlCol="0">
            <a:spAutoFit/>
          </a:bodyPr>
          <a:lstStyle/>
          <a:p>
            <a:r>
              <a:rPr lang="en-US" sz="1200" dirty="0" err="1"/>
              <a:t>Obleser</a:t>
            </a:r>
            <a:r>
              <a:rPr lang="en-US" sz="1200" dirty="0"/>
              <a:t>, J., Herrmann, B., &amp; Henry, M. (2012). Neural oscillations in speech: Don't be enslaved by the envelope.</a:t>
            </a:r>
            <a:r>
              <a:rPr lang="en-US" sz="1200" i="1" dirty="0"/>
              <a:t> Frontiers in Human Neuroscience,</a:t>
            </a:r>
            <a:r>
              <a:rPr lang="en-US" sz="1200" dirty="0"/>
              <a:t> </a:t>
            </a:r>
            <a:r>
              <a:rPr lang="en-US" sz="1200" i="1" dirty="0"/>
              <a:t>6</a:t>
            </a:r>
            <a:r>
              <a:rPr lang="en-US" sz="1200" dirty="0"/>
              <a:t>: 250. doi:10.3389/fnhum.2012.00250.</a:t>
            </a:r>
            <a:endParaRPr lang="en-GB" sz="1200" dirty="0"/>
          </a:p>
        </p:txBody>
      </p:sp>
    </p:spTree>
    <p:extLst>
      <p:ext uri="{BB962C8B-B14F-4D97-AF65-F5344CB8AC3E}">
        <p14:creationId xmlns:p14="http://schemas.microsoft.com/office/powerpoint/2010/main" val="2137587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1.6x stretch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0251" y="2286000"/>
            <a:ext cx="7107636" cy="4022725"/>
          </a:xfrm>
        </p:spPr>
      </p:pic>
    </p:spTree>
    <p:extLst>
      <p:ext uri="{BB962C8B-B14F-4D97-AF65-F5344CB8AC3E}">
        <p14:creationId xmlns:p14="http://schemas.microsoft.com/office/powerpoint/2010/main" val="1409827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1.7x stretch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0251" y="2286000"/>
            <a:ext cx="7107636" cy="4022725"/>
          </a:xfrm>
        </p:spPr>
      </p:pic>
    </p:spTree>
    <p:extLst>
      <p:ext uri="{BB962C8B-B14F-4D97-AF65-F5344CB8AC3E}">
        <p14:creationId xmlns:p14="http://schemas.microsoft.com/office/powerpoint/2010/main" val="1785278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1.8x stretch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0251" y="2286000"/>
            <a:ext cx="7107636" cy="4022725"/>
          </a:xfrm>
        </p:spPr>
      </p:pic>
    </p:spTree>
    <p:extLst>
      <p:ext uri="{BB962C8B-B14F-4D97-AF65-F5344CB8AC3E}">
        <p14:creationId xmlns:p14="http://schemas.microsoft.com/office/powerpoint/2010/main" val="529191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1.9x stretch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0251" y="2286000"/>
            <a:ext cx="7107636" cy="4022725"/>
          </a:xfrm>
        </p:spPr>
      </p:pic>
    </p:spTree>
    <p:extLst>
      <p:ext uri="{BB962C8B-B14F-4D97-AF65-F5344CB8AC3E}">
        <p14:creationId xmlns:p14="http://schemas.microsoft.com/office/powerpoint/2010/main" val="1392027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2.0x stretch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0251" y="2286000"/>
            <a:ext cx="7107636" cy="4022725"/>
          </a:xfrm>
        </p:spPr>
      </p:pic>
    </p:spTree>
    <p:extLst>
      <p:ext uri="{BB962C8B-B14F-4D97-AF65-F5344CB8AC3E}">
        <p14:creationId xmlns:p14="http://schemas.microsoft.com/office/powerpoint/2010/main" val="1114047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Extract envelope of stretched sound with </a:t>
            </a:r>
            <a:r>
              <a:rPr lang="en-GB" dirty="0" err="1"/>
              <a:t>hilbert</a:t>
            </a:r>
            <a:r>
              <a:rPr lang="en-GB" dirty="0"/>
              <a:t> transform, Smooth And Zero</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0251" y="2286000"/>
            <a:ext cx="7107636" cy="4022725"/>
          </a:xfrm>
        </p:spPr>
      </p:pic>
      <p:sp>
        <p:nvSpPr>
          <p:cNvPr id="6" name="TextBox 5"/>
          <p:cNvSpPr txBox="1"/>
          <p:nvPr/>
        </p:nvSpPr>
        <p:spPr>
          <a:xfrm>
            <a:off x="9729788" y="5400675"/>
            <a:ext cx="2059988" cy="369332"/>
          </a:xfrm>
          <a:prstGeom prst="rect">
            <a:avLst/>
          </a:prstGeom>
          <a:noFill/>
        </p:spPr>
        <p:txBody>
          <a:bodyPr wrap="none" rtlCol="0">
            <a:spAutoFit/>
          </a:bodyPr>
          <a:lstStyle/>
          <a:p>
            <a:r>
              <a:rPr lang="en-GB" dirty="0"/>
              <a:t>modulation spectrum</a:t>
            </a:r>
          </a:p>
        </p:txBody>
      </p:sp>
      <p:sp>
        <p:nvSpPr>
          <p:cNvPr id="7" name="TextBox 6"/>
          <p:cNvSpPr txBox="1"/>
          <p:nvPr/>
        </p:nvSpPr>
        <p:spPr>
          <a:xfrm>
            <a:off x="9729788" y="4112696"/>
            <a:ext cx="1605119" cy="369332"/>
          </a:xfrm>
          <a:prstGeom prst="rect">
            <a:avLst/>
          </a:prstGeom>
          <a:noFill/>
        </p:spPr>
        <p:txBody>
          <a:bodyPr wrap="none" rtlCol="0">
            <a:spAutoFit/>
          </a:bodyPr>
          <a:lstStyle/>
          <a:p>
            <a:r>
              <a:rPr lang="en-GB" dirty="0"/>
              <a:t>signal Envelope</a:t>
            </a:r>
          </a:p>
        </p:txBody>
      </p:sp>
      <p:sp>
        <p:nvSpPr>
          <p:cNvPr id="9" name="TextBox 8"/>
          <p:cNvSpPr txBox="1"/>
          <p:nvPr/>
        </p:nvSpPr>
        <p:spPr>
          <a:xfrm>
            <a:off x="9729787" y="2729432"/>
            <a:ext cx="1617366" cy="369332"/>
          </a:xfrm>
          <a:prstGeom prst="rect">
            <a:avLst/>
          </a:prstGeom>
          <a:noFill/>
        </p:spPr>
        <p:txBody>
          <a:bodyPr wrap="none" rtlCol="0">
            <a:spAutoFit/>
          </a:bodyPr>
          <a:lstStyle/>
          <a:p>
            <a:r>
              <a:rPr lang="en-GB" dirty="0"/>
              <a:t>stretched signal</a:t>
            </a:r>
          </a:p>
        </p:txBody>
      </p:sp>
    </p:spTree>
    <p:extLst>
      <p:ext uri="{BB962C8B-B14F-4D97-AF65-F5344CB8AC3E}">
        <p14:creationId xmlns:p14="http://schemas.microsoft.com/office/powerpoint/2010/main" val="2040234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024128" y="585216"/>
            <a:ext cx="9720072" cy="1499616"/>
          </a:xfrm>
        </p:spPr>
        <p:txBody>
          <a:bodyPr/>
          <a:lstStyle/>
          <a:p>
            <a:r>
              <a:rPr lang="en-GB" dirty="0"/>
              <a:t>Waveform stretched</a:t>
            </a:r>
          </a:p>
        </p:txBody>
      </p:sp>
      <p:pic>
        <p:nvPicPr>
          <p:cNvPr id="10"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0251" y="2286000"/>
            <a:ext cx="7107636" cy="4022725"/>
          </a:xfrm>
        </p:spPr>
      </p:pic>
      <p:sp>
        <p:nvSpPr>
          <p:cNvPr id="11" name="TextBox 10"/>
          <p:cNvSpPr txBox="1"/>
          <p:nvPr/>
        </p:nvSpPr>
        <p:spPr>
          <a:xfrm>
            <a:off x="9729788" y="5400675"/>
            <a:ext cx="2059988" cy="369332"/>
          </a:xfrm>
          <a:prstGeom prst="rect">
            <a:avLst/>
          </a:prstGeom>
          <a:noFill/>
        </p:spPr>
        <p:txBody>
          <a:bodyPr wrap="none" rtlCol="0">
            <a:spAutoFit/>
          </a:bodyPr>
          <a:lstStyle/>
          <a:p>
            <a:r>
              <a:rPr lang="en-GB" dirty="0"/>
              <a:t>modulation spectrum</a:t>
            </a:r>
          </a:p>
        </p:txBody>
      </p:sp>
      <p:sp>
        <p:nvSpPr>
          <p:cNvPr id="12" name="TextBox 11"/>
          <p:cNvSpPr txBox="1"/>
          <p:nvPr/>
        </p:nvSpPr>
        <p:spPr>
          <a:xfrm>
            <a:off x="9729788" y="4112696"/>
            <a:ext cx="1605119" cy="369332"/>
          </a:xfrm>
          <a:prstGeom prst="rect">
            <a:avLst/>
          </a:prstGeom>
          <a:noFill/>
        </p:spPr>
        <p:txBody>
          <a:bodyPr wrap="none" rtlCol="0">
            <a:spAutoFit/>
          </a:bodyPr>
          <a:lstStyle/>
          <a:p>
            <a:r>
              <a:rPr lang="en-GB" dirty="0"/>
              <a:t>signal Envelope</a:t>
            </a:r>
          </a:p>
        </p:txBody>
      </p:sp>
      <p:sp>
        <p:nvSpPr>
          <p:cNvPr id="13" name="TextBox 12"/>
          <p:cNvSpPr txBox="1"/>
          <p:nvPr/>
        </p:nvSpPr>
        <p:spPr>
          <a:xfrm>
            <a:off x="9729787" y="2729432"/>
            <a:ext cx="1617366" cy="369332"/>
          </a:xfrm>
          <a:prstGeom prst="rect">
            <a:avLst/>
          </a:prstGeom>
          <a:noFill/>
        </p:spPr>
        <p:txBody>
          <a:bodyPr wrap="none" rtlCol="0">
            <a:spAutoFit/>
          </a:bodyPr>
          <a:lstStyle/>
          <a:p>
            <a:r>
              <a:rPr lang="en-GB" dirty="0"/>
              <a:t>stretched signal</a:t>
            </a:r>
          </a:p>
        </p:txBody>
      </p:sp>
      <p:sp>
        <p:nvSpPr>
          <p:cNvPr id="15" name="TextBox 14"/>
          <p:cNvSpPr txBox="1"/>
          <p:nvPr/>
        </p:nvSpPr>
        <p:spPr>
          <a:xfrm>
            <a:off x="995553" y="2729432"/>
            <a:ext cx="1417376" cy="369332"/>
          </a:xfrm>
          <a:prstGeom prst="rect">
            <a:avLst/>
          </a:prstGeom>
          <a:noFill/>
        </p:spPr>
        <p:txBody>
          <a:bodyPr wrap="none" rtlCol="0">
            <a:spAutoFit/>
          </a:bodyPr>
          <a:lstStyle/>
          <a:p>
            <a:r>
              <a:rPr lang="en-GB"/>
              <a:t>500ms length</a:t>
            </a:r>
          </a:p>
        </p:txBody>
      </p:sp>
      <p:sp>
        <p:nvSpPr>
          <p:cNvPr id="16" name="TextBox 15"/>
          <p:cNvSpPr txBox="1"/>
          <p:nvPr/>
        </p:nvSpPr>
        <p:spPr>
          <a:xfrm>
            <a:off x="995553" y="5400675"/>
            <a:ext cx="1769780" cy="369332"/>
          </a:xfrm>
          <a:prstGeom prst="rect">
            <a:avLst/>
          </a:prstGeom>
          <a:noFill/>
        </p:spPr>
        <p:txBody>
          <a:bodyPr wrap="none" rtlCol="0">
            <a:spAutoFit/>
          </a:bodyPr>
          <a:lstStyle/>
          <a:p>
            <a:r>
              <a:rPr lang="en-GB" dirty="0"/>
              <a:t>Shows 2 Hz peak</a:t>
            </a:r>
          </a:p>
        </p:txBody>
      </p:sp>
    </p:spTree>
    <p:extLst>
      <p:ext uri="{BB962C8B-B14F-4D97-AF65-F5344CB8AC3E}">
        <p14:creationId xmlns:p14="http://schemas.microsoft.com/office/powerpoint/2010/main" val="1405163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Waveform stretched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0251" y="2286000"/>
            <a:ext cx="7107636" cy="4022725"/>
          </a:xfrm>
        </p:spPr>
      </p:pic>
      <p:sp>
        <p:nvSpPr>
          <p:cNvPr id="6" name="TextBox 5"/>
          <p:cNvSpPr txBox="1"/>
          <p:nvPr/>
        </p:nvSpPr>
        <p:spPr>
          <a:xfrm>
            <a:off x="9729788" y="5400675"/>
            <a:ext cx="2059988" cy="369332"/>
          </a:xfrm>
          <a:prstGeom prst="rect">
            <a:avLst/>
          </a:prstGeom>
          <a:noFill/>
        </p:spPr>
        <p:txBody>
          <a:bodyPr wrap="none" rtlCol="0">
            <a:spAutoFit/>
          </a:bodyPr>
          <a:lstStyle/>
          <a:p>
            <a:r>
              <a:rPr lang="en-GB" dirty="0"/>
              <a:t>modulation spectrum</a:t>
            </a:r>
          </a:p>
        </p:txBody>
      </p:sp>
      <p:sp>
        <p:nvSpPr>
          <p:cNvPr id="7" name="TextBox 6"/>
          <p:cNvSpPr txBox="1"/>
          <p:nvPr/>
        </p:nvSpPr>
        <p:spPr>
          <a:xfrm>
            <a:off x="9729788" y="4112696"/>
            <a:ext cx="1605119" cy="369332"/>
          </a:xfrm>
          <a:prstGeom prst="rect">
            <a:avLst/>
          </a:prstGeom>
          <a:noFill/>
        </p:spPr>
        <p:txBody>
          <a:bodyPr wrap="none" rtlCol="0">
            <a:spAutoFit/>
          </a:bodyPr>
          <a:lstStyle/>
          <a:p>
            <a:r>
              <a:rPr lang="en-GB" dirty="0"/>
              <a:t>signal Envelope</a:t>
            </a:r>
          </a:p>
        </p:txBody>
      </p:sp>
      <p:sp>
        <p:nvSpPr>
          <p:cNvPr id="8" name="TextBox 7"/>
          <p:cNvSpPr txBox="1"/>
          <p:nvPr/>
        </p:nvSpPr>
        <p:spPr>
          <a:xfrm>
            <a:off x="9729787" y="2729432"/>
            <a:ext cx="1617366" cy="369332"/>
          </a:xfrm>
          <a:prstGeom prst="rect">
            <a:avLst/>
          </a:prstGeom>
          <a:noFill/>
        </p:spPr>
        <p:txBody>
          <a:bodyPr wrap="none" rtlCol="0">
            <a:spAutoFit/>
          </a:bodyPr>
          <a:lstStyle/>
          <a:p>
            <a:r>
              <a:rPr lang="en-GB" dirty="0"/>
              <a:t>stretched signal</a:t>
            </a:r>
          </a:p>
        </p:txBody>
      </p:sp>
      <p:sp>
        <p:nvSpPr>
          <p:cNvPr id="9" name="TextBox 8"/>
          <p:cNvSpPr txBox="1"/>
          <p:nvPr/>
        </p:nvSpPr>
        <p:spPr>
          <a:xfrm>
            <a:off x="995553" y="2729432"/>
            <a:ext cx="1417376" cy="369332"/>
          </a:xfrm>
          <a:prstGeom prst="rect">
            <a:avLst/>
          </a:prstGeom>
          <a:noFill/>
        </p:spPr>
        <p:txBody>
          <a:bodyPr wrap="none" rtlCol="0">
            <a:spAutoFit/>
          </a:bodyPr>
          <a:lstStyle/>
          <a:p>
            <a:r>
              <a:rPr lang="en-GB" dirty="0"/>
              <a:t>333ms length</a:t>
            </a:r>
          </a:p>
        </p:txBody>
      </p:sp>
      <p:sp>
        <p:nvSpPr>
          <p:cNvPr id="10" name="TextBox 9"/>
          <p:cNvSpPr txBox="1"/>
          <p:nvPr/>
        </p:nvSpPr>
        <p:spPr>
          <a:xfrm>
            <a:off x="995553" y="5400675"/>
            <a:ext cx="2011833" cy="369332"/>
          </a:xfrm>
          <a:prstGeom prst="rect">
            <a:avLst/>
          </a:prstGeom>
          <a:noFill/>
        </p:spPr>
        <p:txBody>
          <a:bodyPr wrap="none" rtlCol="0">
            <a:spAutoFit/>
          </a:bodyPr>
          <a:lstStyle/>
          <a:p>
            <a:r>
              <a:rPr lang="en-GB" dirty="0"/>
              <a:t>Shows 2/3 Hz peak</a:t>
            </a:r>
          </a:p>
        </p:txBody>
      </p:sp>
    </p:spTree>
    <p:extLst>
      <p:ext uri="{BB962C8B-B14F-4D97-AF65-F5344CB8AC3E}">
        <p14:creationId xmlns:p14="http://schemas.microsoft.com/office/powerpoint/2010/main" val="1344690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Waveform stretched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0251" y="2286000"/>
            <a:ext cx="7107636" cy="4022725"/>
          </a:xfrm>
        </p:spPr>
      </p:pic>
      <p:sp>
        <p:nvSpPr>
          <p:cNvPr id="6" name="TextBox 5"/>
          <p:cNvSpPr txBox="1"/>
          <p:nvPr/>
        </p:nvSpPr>
        <p:spPr>
          <a:xfrm>
            <a:off x="9729788" y="5400675"/>
            <a:ext cx="2059988" cy="369332"/>
          </a:xfrm>
          <a:prstGeom prst="rect">
            <a:avLst/>
          </a:prstGeom>
          <a:noFill/>
        </p:spPr>
        <p:txBody>
          <a:bodyPr wrap="none" rtlCol="0">
            <a:spAutoFit/>
          </a:bodyPr>
          <a:lstStyle/>
          <a:p>
            <a:r>
              <a:rPr lang="en-GB" dirty="0"/>
              <a:t>modulation spectrum</a:t>
            </a:r>
          </a:p>
        </p:txBody>
      </p:sp>
      <p:sp>
        <p:nvSpPr>
          <p:cNvPr id="7" name="TextBox 6"/>
          <p:cNvSpPr txBox="1"/>
          <p:nvPr/>
        </p:nvSpPr>
        <p:spPr>
          <a:xfrm>
            <a:off x="9729788" y="4112696"/>
            <a:ext cx="1605119" cy="369332"/>
          </a:xfrm>
          <a:prstGeom prst="rect">
            <a:avLst/>
          </a:prstGeom>
          <a:noFill/>
        </p:spPr>
        <p:txBody>
          <a:bodyPr wrap="none" rtlCol="0">
            <a:spAutoFit/>
          </a:bodyPr>
          <a:lstStyle/>
          <a:p>
            <a:r>
              <a:rPr lang="en-GB" dirty="0"/>
              <a:t>signal Envelope</a:t>
            </a:r>
          </a:p>
        </p:txBody>
      </p:sp>
      <p:sp>
        <p:nvSpPr>
          <p:cNvPr id="8" name="TextBox 7"/>
          <p:cNvSpPr txBox="1"/>
          <p:nvPr/>
        </p:nvSpPr>
        <p:spPr>
          <a:xfrm>
            <a:off x="9729787" y="2729432"/>
            <a:ext cx="1617366" cy="369332"/>
          </a:xfrm>
          <a:prstGeom prst="rect">
            <a:avLst/>
          </a:prstGeom>
          <a:noFill/>
        </p:spPr>
        <p:txBody>
          <a:bodyPr wrap="none" rtlCol="0">
            <a:spAutoFit/>
          </a:bodyPr>
          <a:lstStyle/>
          <a:p>
            <a:r>
              <a:rPr lang="en-GB" dirty="0"/>
              <a:t>stretched signal</a:t>
            </a:r>
          </a:p>
        </p:txBody>
      </p:sp>
      <p:sp>
        <p:nvSpPr>
          <p:cNvPr id="9" name="TextBox 8"/>
          <p:cNvSpPr txBox="1"/>
          <p:nvPr/>
        </p:nvSpPr>
        <p:spPr>
          <a:xfrm>
            <a:off x="995553" y="2729432"/>
            <a:ext cx="1417376" cy="369332"/>
          </a:xfrm>
          <a:prstGeom prst="rect">
            <a:avLst/>
          </a:prstGeom>
          <a:noFill/>
        </p:spPr>
        <p:txBody>
          <a:bodyPr wrap="none" rtlCol="0">
            <a:spAutoFit/>
          </a:bodyPr>
          <a:lstStyle/>
          <a:p>
            <a:r>
              <a:rPr lang="en-GB" dirty="0"/>
              <a:t>250ms length</a:t>
            </a:r>
          </a:p>
        </p:txBody>
      </p:sp>
      <p:sp>
        <p:nvSpPr>
          <p:cNvPr id="10" name="TextBox 9"/>
          <p:cNvSpPr txBox="1"/>
          <p:nvPr/>
        </p:nvSpPr>
        <p:spPr>
          <a:xfrm>
            <a:off x="995553" y="5400675"/>
            <a:ext cx="2011833" cy="369332"/>
          </a:xfrm>
          <a:prstGeom prst="rect">
            <a:avLst/>
          </a:prstGeom>
          <a:noFill/>
        </p:spPr>
        <p:txBody>
          <a:bodyPr wrap="none" rtlCol="0">
            <a:spAutoFit/>
          </a:bodyPr>
          <a:lstStyle/>
          <a:p>
            <a:r>
              <a:rPr lang="en-GB" dirty="0"/>
              <a:t>Shows 3/4 Hz peak</a:t>
            </a:r>
          </a:p>
        </p:txBody>
      </p:sp>
    </p:spTree>
    <p:extLst>
      <p:ext uri="{BB962C8B-B14F-4D97-AF65-F5344CB8AC3E}">
        <p14:creationId xmlns:p14="http://schemas.microsoft.com/office/powerpoint/2010/main" val="88643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Waveform stretched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0251" y="2286000"/>
            <a:ext cx="7107636" cy="4022725"/>
          </a:xfrm>
        </p:spPr>
      </p:pic>
      <p:sp>
        <p:nvSpPr>
          <p:cNvPr id="5" name="TextBox 4"/>
          <p:cNvSpPr txBox="1"/>
          <p:nvPr/>
        </p:nvSpPr>
        <p:spPr>
          <a:xfrm>
            <a:off x="9729788" y="5400675"/>
            <a:ext cx="2059988" cy="369332"/>
          </a:xfrm>
          <a:prstGeom prst="rect">
            <a:avLst/>
          </a:prstGeom>
          <a:noFill/>
        </p:spPr>
        <p:txBody>
          <a:bodyPr wrap="none" rtlCol="0">
            <a:spAutoFit/>
          </a:bodyPr>
          <a:lstStyle/>
          <a:p>
            <a:r>
              <a:rPr lang="en-GB" dirty="0"/>
              <a:t>modulation spectrum</a:t>
            </a:r>
          </a:p>
        </p:txBody>
      </p:sp>
      <p:sp>
        <p:nvSpPr>
          <p:cNvPr id="6" name="TextBox 5"/>
          <p:cNvSpPr txBox="1"/>
          <p:nvPr/>
        </p:nvSpPr>
        <p:spPr>
          <a:xfrm>
            <a:off x="9729788" y="4112696"/>
            <a:ext cx="1605119" cy="369332"/>
          </a:xfrm>
          <a:prstGeom prst="rect">
            <a:avLst/>
          </a:prstGeom>
          <a:noFill/>
        </p:spPr>
        <p:txBody>
          <a:bodyPr wrap="none" rtlCol="0">
            <a:spAutoFit/>
          </a:bodyPr>
          <a:lstStyle/>
          <a:p>
            <a:r>
              <a:rPr lang="en-GB" dirty="0"/>
              <a:t>signal Envelope</a:t>
            </a:r>
          </a:p>
        </p:txBody>
      </p:sp>
      <p:sp>
        <p:nvSpPr>
          <p:cNvPr id="7" name="TextBox 6"/>
          <p:cNvSpPr txBox="1"/>
          <p:nvPr/>
        </p:nvSpPr>
        <p:spPr>
          <a:xfrm>
            <a:off x="9729787" y="2729432"/>
            <a:ext cx="1617366" cy="369332"/>
          </a:xfrm>
          <a:prstGeom prst="rect">
            <a:avLst/>
          </a:prstGeom>
          <a:noFill/>
        </p:spPr>
        <p:txBody>
          <a:bodyPr wrap="none" rtlCol="0">
            <a:spAutoFit/>
          </a:bodyPr>
          <a:lstStyle/>
          <a:p>
            <a:r>
              <a:rPr lang="en-GB" dirty="0"/>
              <a:t>stretched signal</a:t>
            </a:r>
          </a:p>
        </p:txBody>
      </p:sp>
      <p:sp>
        <p:nvSpPr>
          <p:cNvPr id="8" name="TextBox 7"/>
          <p:cNvSpPr txBox="1"/>
          <p:nvPr/>
        </p:nvSpPr>
        <p:spPr>
          <a:xfrm>
            <a:off x="995553" y="2729432"/>
            <a:ext cx="1417376" cy="369332"/>
          </a:xfrm>
          <a:prstGeom prst="rect">
            <a:avLst/>
          </a:prstGeom>
          <a:noFill/>
        </p:spPr>
        <p:txBody>
          <a:bodyPr wrap="none" rtlCol="0">
            <a:spAutoFit/>
          </a:bodyPr>
          <a:lstStyle/>
          <a:p>
            <a:r>
              <a:rPr lang="en-GB" dirty="0"/>
              <a:t>200ms length</a:t>
            </a:r>
          </a:p>
        </p:txBody>
      </p:sp>
      <p:sp>
        <p:nvSpPr>
          <p:cNvPr id="9" name="TextBox 8"/>
          <p:cNvSpPr txBox="1"/>
          <p:nvPr/>
        </p:nvSpPr>
        <p:spPr>
          <a:xfrm>
            <a:off x="995553" y="5400675"/>
            <a:ext cx="2011833" cy="369332"/>
          </a:xfrm>
          <a:prstGeom prst="rect">
            <a:avLst/>
          </a:prstGeom>
          <a:noFill/>
        </p:spPr>
        <p:txBody>
          <a:bodyPr wrap="none" rtlCol="0">
            <a:spAutoFit/>
          </a:bodyPr>
          <a:lstStyle/>
          <a:p>
            <a:r>
              <a:rPr lang="en-GB" dirty="0"/>
              <a:t>Shows 4/5 Hz peak</a:t>
            </a:r>
          </a:p>
        </p:txBody>
      </p:sp>
    </p:spTree>
    <p:extLst>
      <p:ext uri="{BB962C8B-B14F-4D97-AF65-F5344CB8AC3E}">
        <p14:creationId xmlns:p14="http://schemas.microsoft.com/office/powerpoint/2010/main" val="1621540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Synthesise Monosyllabic words and strip silence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641" t="7408" r="6673" b="71522"/>
          <a:stretch/>
        </p:blipFill>
        <p:spPr>
          <a:xfrm>
            <a:off x="392601" y="2852382"/>
            <a:ext cx="10983126" cy="1546579"/>
          </a:xfrm>
          <a:prstGeom prst="rect">
            <a:avLst/>
          </a:prstGeom>
        </p:spPr>
      </p:pic>
      <p:sp>
        <p:nvSpPr>
          <p:cNvPr id="5" name="TextBox 4"/>
          <p:cNvSpPr txBox="1"/>
          <p:nvPr/>
        </p:nvSpPr>
        <p:spPr>
          <a:xfrm>
            <a:off x="4452939" y="2483050"/>
            <a:ext cx="2862450" cy="369332"/>
          </a:xfrm>
          <a:prstGeom prst="rect">
            <a:avLst/>
          </a:prstGeom>
          <a:noFill/>
        </p:spPr>
        <p:txBody>
          <a:bodyPr wrap="none" rtlCol="0">
            <a:spAutoFit/>
          </a:bodyPr>
          <a:lstStyle/>
          <a:p>
            <a:r>
              <a:rPr lang="en-GB" dirty="0"/>
              <a:t>Waveform of the word ‘Sam’</a:t>
            </a:r>
          </a:p>
        </p:txBody>
      </p:sp>
    </p:spTree>
    <p:extLst>
      <p:ext uri="{BB962C8B-B14F-4D97-AF65-F5344CB8AC3E}">
        <p14:creationId xmlns:p14="http://schemas.microsoft.com/office/powerpoint/2010/main" val="19404047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Waveform stretched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30251" y="2286000"/>
            <a:ext cx="7107636" cy="4022725"/>
          </a:xfrm>
        </p:spPr>
      </p:pic>
      <p:sp>
        <p:nvSpPr>
          <p:cNvPr id="5" name="TextBox 4"/>
          <p:cNvSpPr txBox="1"/>
          <p:nvPr/>
        </p:nvSpPr>
        <p:spPr>
          <a:xfrm>
            <a:off x="9729788" y="5400675"/>
            <a:ext cx="2059988" cy="369332"/>
          </a:xfrm>
          <a:prstGeom prst="rect">
            <a:avLst/>
          </a:prstGeom>
          <a:noFill/>
        </p:spPr>
        <p:txBody>
          <a:bodyPr wrap="none" rtlCol="0">
            <a:spAutoFit/>
          </a:bodyPr>
          <a:lstStyle/>
          <a:p>
            <a:r>
              <a:rPr lang="en-GB" dirty="0"/>
              <a:t>modulation spectrum</a:t>
            </a:r>
          </a:p>
        </p:txBody>
      </p:sp>
      <p:sp>
        <p:nvSpPr>
          <p:cNvPr id="6" name="TextBox 5"/>
          <p:cNvSpPr txBox="1"/>
          <p:nvPr/>
        </p:nvSpPr>
        <p:spPr>
          <a:xfrm>
            <a:off x="9729788" y="4112696"/>
            <a:ext cx="1605119" cy="369332"/>
          </a:xfrm>
          <a:prstGeom prst="rect">
            <a:avLst/>
          </a:prstGeom>
          <a:noFill/>
        </p:spPr>
        <p:txBody>
          <a:bodyPr wrap="none" rtlCol="0">
            <a:spAutoFit/>
          </a:bodyPr>
          <a:lstStyle/>
          <a:p>
            <a:r>
              <a:rPr lang="en-GB" dirty="0"/>
              <a:t>signal Envelope</a:t>
            </a:r>
          </a:p>
        </p:txBody>
      </p:sp>
      <p:sp>
        <p:nvSpPr>
          <p:cNvPr id="7" name="TextBox 6"/>
          <p:cNvSpPr txBox="1"/>
          <p:nvPr/>
        </p:nvSpPr>
        <p:spPr>
          <a:xfrm>
            <a:off x="9729787" y="2729432"/>
            <a:ext cx="1617366" cy="369332"/>
          </a:xfrm>
          <a:prstGeom prst="rect">
            <a:avLst/>
          </a:prstGeom>
          <a:noFill/>
        </p:spPr>
        <p:txBody>
          <a:bodyPr wrap="none" rtlCol="0">
            <a:spAutoFit/>
          </a:bodyPr>
          <a:lstStyle/>
          <a:p>
            <a:r>
              <a:rPr lang="en-GB" dirty="0"/>
              <a:t>stretched signal</a:t>
            </a:r>
          </a:p>
        </p:txBody>
      </p:sp>
      <p:sp>
        <p:nvSpPr>
          <p:cNvPr id="8" name="TextBox 7"/>
          <p:cNvSpPr txBox="1"/>
          <p:nvPr/>
        </p:nvSpPr>
        <p:spPr>
          <a:xfrm>
            <a:off x="995553" y="2729432"/>
            <a:ext cx="1417376" cy="369332"/>
          </a:xfrm>
          <a:prstGeom prst="rect">
            <a:avLst/>
          </a:prstGeom>
          <a:noFill/>
        </p:spPr>
        <p:txBody>
          <a:bodyPr wrap="none" rtlCol="0">
            <a:spAutoFit/>
          </a:bodyPr>
          <a:lstStyle/>
          <a:p>
            <a:r>
              <a:rPr lang="en-GB" dirty="0"/>
              <a:t>167ms length</a:t>
            </a:r>
          </a:p>
        </p:txBody>
      </p:sp>
      <p:sp>
        <p:nvSpPr>
          <p:cNvPr id="9" name="TextBox 8"/>
          <p:cNvSpPr txBox="1"/>
          <p:nvPr/>
        </p:nvSpPr>
        <p:spPr>
          <a:xfrm>
            <a:off x="995553" y="5400675"/>
            <a:ext cx="2011833" cy="369332"/>
          </a:xfrm>
          <a:prstGeom prst="rect">
            <a:avLst/>
          </a:prstGeom>
          <a:noFill/>
        </p:spPr>
        <p:txBody>
          <a:bodyPr wrap="none" rtlCol="0">
            <a:spAutoFit/>
          </a:bodyPr>
          <a:lstStyle/>
          <a:p>
            <a:r>
              <a:rPr lang="en-GB" dirty="0"/>
              <a:t>Shows 5/6 Hz peak</a:t>
            </a:r>
          </a:p>
        </p:txBody>
      </p:sp>
    </p:spTree>
    <p:extLst>
      <p:ext uri="{BB962C8B-B14F-4D97-AF65-F5344CB8AC3E}">
        <p14:creationId xmlns:p14="http://schemas.microsoft.com/office/powerpoint/2010/main" val="1735454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Analysis and manipulation of modulation envelopes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4538" y="1335024"/>
            <a:ext cx="3339062" cy="4907937"/>
          </a:xfrm>
        </p:spPr>
      </p:pic>
      <p:sp>
        <p:nvSpPr>
          <p:cNvPr id="5" name="TextBox 4"/>
          <p:cNvSpPr txBox="1"/>
          <p:nvPr/>
        </p:nvSpPr>
        <p:spPr>
          <a:xfrm>
            <a:off x="2730772" y="6220802"/>
            <a:ext cx="6306594" cy="461665"/>
          </a:xfrm>
          <a:prstGeom prst="rect">
            <a:avLst/>
          </a:prstGeom>
          <a:noFill/>
        </p:spPr>
        <p:txBody>
          <a:bodyPr wrap="square" rtlCol="0">
            <a:spAutoFit/>
          </a:bodyPr>
          <a:lstStyle/>
          <a:p>
            <a:r>
              <a:rPr lang="en-US" sz="1200" dirty="0"/>
              <a:t>Elliott TM, </a:t>
            </a:r>
            <a:r>
              <a:rPr lang="en-US" sz="1200" dirty="0" err="1"/>
              <a:t>Theunissen</a:t>
            </a:r>
            <a:r>
              <a:rPr lang="en-US" sz="1200" dirty="0"/>
              <a:t> FE (2009) The Modulation Transfer Function for Speech Intelligibility. </a:t>
            </a:r>
            <a:r>
              <a:rPr lang="en-US" sz="1200" dirty="0" err="1"/>
              <a:t>PLoS</a:t>
            </a:r>
            <a:r>
              <a:rPr lang="en-US" sz="1200" dirty="0"/>
              <a:t> </a:t>
            </a:r>
            <a:r>
              <a:rPr lang="en-US" sz="1200" dirty="0" err="1"/>
              <a:t>Comput</a:t>
            </a:r>
            <a:r>
              <a:rPr lang="en-US" sz="1200" dirty="0"/>
              <a:t> </a:t>
            </a:r>
            <a:r>
              <a:rPr lang="en-US" sz="1200" dirty="0" err="1"/>
              <a:t>Biol</a:t>
            </a:r>
            <a:r>
              <a:rPr lang="en-US" sz="1200" dirty="0"/>
              <a:t> 5(3): e1000302. doi:10.1371/ journal.pcbi.1000302 </a:t>
            </a:r>
          </a:p>
        </p:txBody>
      </p:sp>
    </p:spTree>
    <p:extLst>
      <p:ext uri="{BB962C8B-B14F-4D97-AF65-F5344CB8AC3E}">
        <p14:creationId xmlns:p14="http://schemas.microsoft.com/office/powerpoint/2010/main" val="794939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Original speech sound</a:t>
            </a:r>
          </a:p>
        </p:txBody>
      </p:sp>
      <p:pic>
        <p:nvPicPr>
          <p:cNvPr id="4" name="Elliott&amp;Theun1_original">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5478463" y="3890963"/>
            <a:ext cx="812800" cy="812800"/>
          </a:xfrm>
        </p:spPr>
      </p:pic>
    </p:spTree>
    <p:extLst>
      <p:ext uri="{BB962C8B-B14F-4D97-AF65-F5344CB8AC3E}">
        <p14:creationId xmlns:p14="http://schemas.microsoft.com/office/powerpoint/2010/main" val="20769210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6" fill="hold"/>
                                        <p:tgtEl>
                                          <p:spTgt spid="4"/>
                                        </p:tgtEl>
                                      </p:cBhvr>
                                    </p:cmd>
                                  </p:childTnLst>
                                </p:cTn>
                              </p:par>
                            </p:childTnLst>
                          </p:cTn>
                        </p:par>
                      </p:childTnLst>
                    </p:cTn>
                  </p:par>
                </p:childTnLst>
              </p:cTn>
              <p:nextCondLst>
                <p:cond evt="onClick" delay="0">
                  <p:tgtEl>
                    <p:spTgt spid="4"/>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cap="none" dirty="0"/>
              <a:t>TEMPORAL MODULATION ABOVE 3Hz FILTERED OUT</a:t>
            </a:r>
          </a:p>
        </p:txBody>
      </p:sp>
      <p:pic>
        <p:nvPicPr>
          <p:cNvPr id="4" name="Elliott_Theun3_3Hz">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5478463" y="3890963"/>
            <a:ext cx="812800" cy="812800"/>
          </a:xfrm>
        </p:spPr>
      </p:pic>
    </p:spTree>
    <p:extLst>
      <p:ext uri="{BB962C8B-B14F-4D97-AF65-F5344CB8AC3E}">
        <p14:creationId xmlns:p14="http://schemas.microsoft.com/office/powerpoint/2010/main" val="238714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6" fill="hold"/>
                                        <p:tgtEl>
                                          <p:spTgt spid="4"/>
                                        </p:tgtEl>
                                      </p:cBhvr>
                                    </p:cmd>
                                  </p:childTnLst>
                                </p:cTn>
                              </p:par>
                            </p:childTnLst>
                          </p:cTn>
                        </p:par>
                      </p:childTnLst>
                    </p:cTn>
                  </p:par>
                </p:childTnLst>
              </p:cTn>
              <p:nextCondLst>
                <p:cond evt="onClick" delay="0">
                  <p:tgtEl>
                    <p:spTgt spid="4"/>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signal chain: Start with word (Sam)</a:t>
            </a:r>
          </a:p>
        </p:txBody>
      </p:sp>
      <p:pic>
        <p:nvPicPr>
          <p:cNvPr id="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7984" y="1828801"/>
            <a:ext cx="8512359" cy="4817759"/>
          </a:xfrm>
        </p:spPr>
      </p:pic>
    </p:spTree>
    <p:extLst>
      <p:ext uri="{BB962C8B-B14F-4D97-AF65-F5344CB8AC3E}">
        <p14:creationId xmlns:p14="http://schemas.microsoft.com/office/powerpoint/2010/main" val="1618994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Overlap-window signal and take </a:t>
            </a:r>
            <a:r>
              <a:rPr lang="en-GB" dirty="0" err="1"/>
              <a:t>fft</a:t>
            </a:r>
            <a:r>
              <a:rPr lang="en-GB" dirty="0"/>
              <a:t> of each overlapping window: </a:t>
            </a:r>
            <a:r>
              <a:rPr lang="en-GB" dirty="0" err="1"/>
              <a:t>stft</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341" y="3026833"/>
            <a:ext cx="8981645" cy="1071033"/>
          </a:xfrm>
          <a:prstGeom prst="rect">
            <a:avLst/>
          </a:prstGeom>
        </p:spPr>
      </p:pic>
    </p:spTree>
    <p:extLst>
      <p:ext uri="{BB962C8B-B14F-4D97-AF65-F5344CB8AC3E}">
        <p14:creationId xmlns:p14="http://schemas.microsoft.com/office/powerpoint/2010/main" val="751511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Take absolute value, interpolate with Gaussian and display matrix: spectrogram</a:t>
            </a:r>
          </a:p>
        </p:txBody>
      </p:sp>
      <p:pic>
        <p:nvPicPr>
          <p:cNvPr id="6"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7983" y="1828801"/>
            <a:ext cx="8512361" cy="4817759"/>
          </a:xfrm>
        </p:spPr>
      </p:pic>
    </p:spTree>
    <p:extLst>
      <p:ext uri="{BB962C8B-B14F-4D97-AF65-F5344CB8AC3E}">
        <p14:creationId xmlns:p14="http://schemas.microsoft.com/office/powerpoint/2010/main" val="14806931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2D DFT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9914"/>
          <a:stretch/>
        </p:blipFill>
        <p:spPr>
          <a:xfrm>
            <a:off x="4245018" y="1913701"/>
            <a:ext cx="3503832" cy="156814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674"/>
          <a:stretch/>
        </p:blipFill>
        <p:spPr>
          <a:xfrm>
            <a:off x="2940285" y="3257487"/>
            <a:ext cx="5172696" cy="2650453"/>
          </a:xfrm>
          <a:prstGeom prst="rect">
            <a:avLst/>
          </a:prstGeom>
        </p:spPr>
      </p:pic>
      <p:sp>
        <p:nvSpPr>
          <p:cNvPr id="6" name="TextBox 5"/>
          <p:cNvSpPr txBox="1"/>
          <p:nvPr/>
        </p:nvSpPr>
        <p:spPr>
          <a:xfrm>
            <a:off x="2605170" y="2408579"/>
            <a:ext cx="1974964" cy="369332"/>
          </a:xfrm>
          <a:prstGeom prst="rect">
            <a:avLst/>
          </a:prstGeom>
          <a:noFill/>
        </p:spPr>
        <p:txBody>
          <a:bodyPr wrap="none" rtlCol="0">
            <a:spAutoFit/>
          </a:bodyPr>
          <a:lstStyle/>
          <a:p>
            <a:r>
              <a:rPr lang="en-GB"/>
              <a:t>spectrogram </a:t>
            </a:r>
            <a:r>
              <a:rPr lang="en-GB" dirty="0"/>
              <a:t>matrix</a:t>
            </a:r>
          </a:p>
        </p:txBody>
      </p:sp>
      <p:sp>
        <p:nvSpPr>
          <p:cNvPr id="7" name="TextBox 6"/>
          <p:cNvSpPr txBox="1"/>
          <p:nvPr/>
        </p:nvSpPr>
        <p:spPr>
          <a:xfrm>
            <a:off x="1807644" y="3765900"/>
            <a:ext cx="1595052" cy="369332"/>
          </a:xfrm>
          <a:prstGeom prst="rect">
            <a:avLst/>
          </a:prstGeom>
          <a:noFill/>
        </p:spPr>
        <p:txBody>
          <a:bodyPr wrap="none" rtlCol="0">
            <a:spAutoFit/>
          </a:bodyPr>
          <a:lstStyle/>
          <a:p>
            <a:r>
              <a:rPr lang="en-GB" dirty="0"/>
              <a:t>complex matrix</a:t>
            </a:r>
          </a:p>
        </p:txBody>
      </p:sp>
    </p:spTree>
    <p:extLst>
      <p:ext uri="{BB962C8B-B14F-4D97-AF65-F5344CB8AC3E}">
        <p14:creationId xmlns:p14="http://schemas.microsoft.com/office/powerpoint/2010/main" val="6029139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Take 2d </a:t>
            </a:r>
            <a:r>
              <a:rPr lang="en-GB" dirty="0" err="1"/>
              <a:t>fft</a:t>
            </a:r>
            <a:r>
              <a:rPr lang="en-GB" dirty="0"/>
              <a:t> of spectrogram and Plot logarithm of magnitude of 2d </a:t>
            </a:r>
            <a:r>
              <a:rPr lang="en-GB" dirty="0" err="1"/>
              <a:t>fft</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8227" y="1900344"/>
            <a:ext cx="8335577" cy="4717706"/>
          </a:xfrm>
        </p:spPr>
      </p:pic>
      <p:sp>
        <p:nvSpPr>
          <p:cNvPr id="5" name="TextBox 4"/>
          <p:cNvSpPr txBox="1"/>
          <p:nvPr/>
        </p:nvSpPr>
        <p:spPr>
          <a:xfrm>
            <a:off x="948267" y="3302000"/>
            <a:ext cx="2053960" cy="923330"/>
          </a:xfrm>
          <a:prstGeom prst="rect">
            <a:avLst/>
          </a:prstGeom>
          <a:noFill/>
        </p:spPr>
        <p:txBody>
          <a:bodyPr wrap="none" rtlCol="0">
            <a:spAutoFit/>
          </a:bodyPr>
          <a:lstStyle/>
          <a:p>
            <a:r>
              <a:rPr lang="en-GB" dirty="0"/>
              <a:t>Conjugate symmetry</a:t>
            </a:r>
          </a:p>
          <a:p>
            <a:r>
              <a:rPr lang="en-GB" dirty="0"/>
              <a:t>In quadrants of </a:t>
            </a:r>
          </a:p>
          <a:p>
            <a:r>
              <a:rPr lang="en-GB" dirty="0"/>
              <a:t>Resulting matrix</a:t>
            </a:r>
          </a:p>
        </p:txBody>
      </p:sp>
    </p:spTree>
    <p:extLst>
      <p:ext uri="{BB962C8B-B14F-4D97-AF65-F5344CB8AC3E}">
        <p14:creationId xmlns:p14="http://schemas.microsoft.com/office/powerpoint/2010/main" val="617438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Shift quadrants so low frequencies are </a:t>
            </a:r>
            <a:r>
              <a:rPr lang="en-GB" dirty="0" err="1"/>
              <a:t>centered</a:t>
            </a:r>
            <a:endParaRPr lang="en-GB" dirty="0"/>
          </a:p>
        </p:txBody>
      </p:sp>
      <p:sp>
        <p:nvSpPr>
          <p:cNvPr id="5" name="TextBox 4"/>
          <p:cNvSpPr txBox="1"/>
          <p:nvPr/>
        </p:nvSpPr>
        <p:spPr>
          <a:xfrm>
            <a:off x="270933" y="2810933"/>
            <a:ext cx="2501454" cy="923330"/>
          </a:xfrm>
          <a:prstGeom prst="rect">
            <a:avLst/>
          </a:prstGeom>
          <a:noFill/>
        </p:spPr>
        <p:txBody>
          <a:bodyPr wrap="none" rtlCol="0">
            <a:spAutoFit/>
          </a:bodyPr>
          <a:lstStyle/>
          <a:p>
            <a:r>
              <a:rPr lang="en-GB" dirty="0"/>
              <a:t>Temporal modulation</a:t>
            </a:r>
          </a:p>
          <a:p>
            <a:r>
              <a:rPr lang="en-GB" dirty="0"/>
              <a:t>amplitude and frequency</a:t>
            </a:r>
          </a:p>
          <a:p>
            <a:r>
              <a:rPr lang="en-GB" dirty="0"/>
              <a:t>Along horizontal axis</a:t>
            </a:r>
          </a:p>
        </p:txBody>
      </p:sp>
      <p:sp>
        <p:nvSpPr>
          <p:cNvPr id="6" name="TextBox 5"/>
          <p:cNvSpPr txBox="1"/>
          <p:nvPr/>
        </p:nvSpPr>
        <p:spPr>
          <a:xfrm>
            <a:off x="270933" y="4559829"/>
            <a:ext cx="2501454" cy="923330"/>
          </a:xfrm>
          <a:prstGeom prst="rect">
            <a:avLst/>
          </a:prstGeom>
          <a:noFill/>
        </p:spPr>
        <p:txBody>
          <a:bodyPr wrap="none" rtlCol="0">
            <a:spAutoFit/>
          </a:bodyPr>
          <a:lstStyle/>
          <a:p>
            <a:r>
              <a:rPr lang="en-GB" dirty="0"/>
              <a:t>Frequency modulation</a:t>
            </a:r>
          </a:p>
          <a:p>
            <a:r>
              <a:rPr lang="en-GB" dirty="0"/>
              <a:t>amplitude and frequency</a:t>
            </a:r>
          </a:p>
          <a:p>
            <a:r>
              <a:rPr lang="en-GB" dirty="0"/>
              <a:t>along vertical axis</a:t>
            </a:r>
          </a:p>
        </p:txBody>
      </p:sp>
      <p:pic>
        <p:nvPicPr>
          <p:cNvPr id="8"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8227" y="1900344"/>
            <a:ext cx="8335577" cy="4717705"/>
          </a:xfrm>
        </p:spPr>
      </p:pic>
    </p:spTree>
    <p:extLst>
      <p:ext uri="{BB962C8B-B14F-4D97-AF65-F5344CB8AC3E}">
        <p14:creationId xmlns:p14="http://schemas.microsoft.com/office/powerpoint/2010/main" val="1653867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24128" y="585216"/>
            <a:ext cx="9720072" cy="1499616"/>
          </a:xfrm>
        </p:spPr>
        <p:txBody>
          <a:bodyPr/>
          <a:lstStyle/>
          <a:p>
            <a:r>
              <a:rPr lang="en-GB" dirty="0"/>
              <a:t>Generate </a:t>
            </a:r>
            <a:r>
              <a:rPr lang="en-GB" dirty="0" err="1"/>
              <a:t>Gammatone</a:t>
            </a:r>
            <a:r>
              <a:rPr lang="en-GB" dirty="0"/>
              <a:t> Filters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100" y="1906142"/>
            <a:ext cx="5460097" cy="4478172"/>
          </a:xfrm>
          <a:prstGeom prst="rect">
            <a:avLst/>
          </a:prstGeom>
        </p:spPr>
      </p:pic>
      <p:sp>
        <p:nvSpPr>
          <p:cNvPr id="6" name="TextBox 5"/>
          <p:cNvSpPr txBox="1"/>
          <p:nvPr/>
        </p:nvSpPr>
        <p:spPr>
          <a:xfrm>
            <a:off x="7970266" y="1549606"/>
            <a:ext cx="1761764" cy="369332"/>
          </a:xfrm>
          <a:prstGeom prst="rect">
            <a:avLst/>
          </a:prstGeom>
          <a:noFill/>
        </p:spPr>
        <p:txBody>
          <a:bodyPr wrap="none" rtlCol="0">
            <a:spAutoFit/>
          </a:bodyPr>
          <a:lstStyle/>
          <a:p>
            <a:r>
              <a:rPr lang="en-GB"/>
              <a:t>Impulse Response</a:t>
            </a:r>
            <a:endParaRPr lang="en-GB" dirty="0"/>
          </a:p>
        </p:txBody>
      </p:sp>
      <mc:AlternateContent xmlns:mc="http://schemas.openxmlformats.org/markup-compatibility/2006" xmlns:a14="http://schemas.microsoft.com/office/drawing/2010/main">
        <mc:Choice Requires="a14">
          <p:sp>
            <p:nvSpPr>
              <p:cNvPr id="7" name="TextBox 6"/>
              <p:cNvSpPr txBox="1"/>
              <p:nvPr/>
            </p:nvSpPr>
            <p:spPr>
              <a:xfrm>
                <a:off x="544942" y="2343318"/>
                <a:ext cx="3829722"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charset="0"/>
                        </a:rPr>
                        <m:t>𝑔</m:t>
                      </m:r>
                      <m:r>
                        <a:rPr lang="en-GB" sz="2000" b="0" i="1" smtClean="0">
                          <a:latin typeface="Cambria Math" charset="0"/>
                        </a:rPr>
                        <m:t>(</m:t>
                      </m:r>
                      <m:r>
                        <a:rPr lang="en-GB" sz="2000" b="0" i="1" smtClean="0">
                          <a:latin typeface="Cambria Math" charset="0"/>
                        </a:rPr>
                        <m:t>𝑡</m:t>
                      </m:r>
                      <m:r>
                        <a:rPr lang="en-GB" sz="2000" b="0" i="1" smtClean="0">
                          <a:latin typeface="Cambria Math" charset="0"/>
                        </a:rPr>
                        <m:t>)=</m:t>
                      </m:r>
                      <m:r>
                        <a:rPr lang="en-GB" sz="2000" b="0" i="1" smtClean="0">
                          <a:latin typeface="Cambria Math" charset="0"/>
                        </a:rPr>
                        <m:t>𝑎</m:t>
                      </m:r>
                      <m:sSup>
                        <m:sSupPr>
                          <m:ctrlPr>
                            <a:rPr lang="en-GB" sz="2000" b="0" i="1" smtClean="0">
                              <a:latin typeface="Cambria Math" charset="0"/>
                            </a:rPr>
                          </m:ctrlPr>
                        </m:sSupPr>
                        <m:e>
                          <m:r>
                            <a:rPr lang="en-GB" sz="2000" b="0" i="1" smtClean="0">
                              <a:latin typeface="Cambria Math" charset="0"/>
                            </a:rPr>
                            <m:t>𝑡</m:t>
                          </m:r>
                        </m:e>
                        <m:sup>
                          <m:r>
                            <a:rPr lang="en-GB" sz="2000" b="0" i="1" smtClean="0">
                              <a:latin typeface="Cambria Math" charset="0"/>
                            </a:rPr>
                            <m:t>𝑛</m:t>
                          </m:r>
                          <m:r>
                            <a:rPr lang="en-GB" sz="2000" b="0" i="1" smtClean="0">
                              <a:latin typeface="Cambria Math" charset="0"/>
                            </a:rPr>
                            <m:t>−1</m:t>
                          </m:r>
                        </m:sup>
                      </m:sSup>
                      <m:sSup>
                        <m:sSupPr>
                          <m:ctrlPr>
                            <a:rPr lang="en-GB" sz="2000" b="0" i="1" smtClean="0">
                              <a:latin typeface="Cambria Math" charset="0"/>
                            </a:rPr>
                          </m:ctrlPr>
                        </m:sSupPr>
                        <m:e>
                          <m:r>
                            <a:rPr lang="en-GB" sz="2000" b="0" i="1" smtClean="0">
                              <a:latin typeface="Cambria Math" charset="0"/>
                            </a:rPr>
                            <m:t>𝑒</m:t>
                          </m:r>
                        </m:e>
                        <m:sup>
                          <m:r>
                            <a:rPr lang="en-GB" sz="2000" b="0" i="1" smtClean="0">
                              <a:latin typeface="Cambria Math" charset="0"/>
                            </a:rPr>
                            <m:t>−2</m:t>
                          </m:r>
                          <m:r>
                            <a:rPr lang="en-GB" sz="2000" b="0" i="1" smtClean="0">
                              <a:latin typeface="Cambria Math" charset="0"/>
                              <a:ea typeface="Cambria Math" charset="0"/>
                              <a:cs typeface="Cambria Math" charset="0"/>
                            </a:rPr>
                            <m:t>𝜋</m:t>
                          </m:r>
                          <m:r>
                            <a:rPr lang="en-GB" sz="2000" b="0" i="1" smtClean="0">
                              <a:latin typeface="Cambria Math" charset="0"/>
                              <a:ea typeface="Cambria Math" charset="0"/>
                              <a:cs typeface="Cambria Math" charset="0"/>
                            </a:rPr>
                            <m:t>𝑏𝑡</m:t>
                          </m:r>
                        </m:sup>
                      </m:sSup>
                      <m:r>
                        <m:rPr>
                          <m:sty m:val="p"/>
                        </m:rPr>
                        <a:rPr lang="en-GB" sz="2000" b="0" i="0" smtClean="0">
                          <a:latin typeface="Cambria Math" charset="0"/>
                        </a:rPr>
                        <m:t>cos</m:t>
                      </m:r>
                      <m:r>
                        <a:rPr lang="en-GB" sz="2000" b="0" i="1" smtClean="0">
                          <a:latin typeface="Cambria Math" charset="0"/>
                        </a:rPr>
                        <m:t>⁡(2</m:t>
                      </m:r>
                      <m:r>
                        <a:rPr lang="en-GB" sz="2000" b="0" i="1" smtClean="0">
                          <a:latin typeface="Cambria Math" charset="0"/>
                          <a:ea typeface="Cambria Math" charset="0"/>
                          <a:cs typeface="Cambria Math" charset="0"/>
                        </a:rPr>
                        <m:t>𝜋</m:t>
                      </m:r>
                      <m:r>
                        <a:rPr lang="en-GB" sz="2000" b="0" i="1" smtClean="0">
                          <a:latin typeface="Cambria Math" charset="0"/>
                          <a:ea typeface="Cambria Math" charset="0"/>
                          <a:cs typeface="Cambria Math" charset="0"/>
                        </a:rPr>
                        <m:t>𝑓𝑡</m:t>
                      </m:r>
                      <m:r>
                        <a:rPr lang="en-GB" sz="2000" b="0" i="1" smtClean="0">
                          <a:latin typeface="Cambria Math" charset="0"/>
                          <a:ea typeface="Cambria Math" charset="0"/>
                          <a:cs typeface="Cambria Math" charset="0"/>
                        </a:rPr>
                        <m:t>+</m:t>
                      </m:r>
                      <m:r>
                        <a:rPr lang="en-GB" sz="2000" b="0" i="1" smtClean="0">
                          <a:latin typeface="Cambria Math" charset="0"/>
                          <a:ea typeface="Cambria Math" charset="0"/>
                          <a:cs typeface="Cambria Math" charset="0"/>
                        </a:rPr>
                        <m:t>𝜙</m:t>
                      </m:r>
                      <m:r>
                        <a:rPr lang="en-GB" sz="2000" b="0" i="1" smtClean="0">
                          <a:latin typeface="Cambria Math" charset="0"/>
                        </a:rPr>
                        <m:t>)</m:t>
                      </m:r>
                    </m:oMath>
                  </m:oMathPara>
                </a14:m>
                <a:endParaRPr lang="en-GB"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544942" y="2343318"/>
                <a:ext cx="3829722" cy="313291"/>
              </a:xfrm>
              <a:prstGeom prst="rect">
                <a:avLst/>
              </a:prstGeom>
              <a:blipFill rotWithShape="0">
                <a:blip r:embed="rId4"/>
                <a:stretch>
                  <a:fillRect l="-1272" t="-136538" r="-1908" b="-173077"/>
                </a:stretch>
              </a:blipFill>
            </p:spPr>
            <p:txBody>
              <a:bodyPr/>
              <a:lstStyle/>
              <a:p>
                <a:r>
                  <a:rPr lang="en-GB">
                    <a:noFill/>
                  </a:rPr>
                  <a:t> </a:t>
                </a:r>
              </a:p>
            </p:txBody>
          </p:sp>
        </mc:Fallback>
      </mc:AlternateContent>
      <p:sp>
        <p:nvSpPr>
          <p:cNvPr id="8" name="TextBox 7"/>
          <p:cNvSpPr txBox="1"/>
          <p:nvPr/>
        </p:nvSpPr>
        <p:spPr>
          <a:xfrm>
            <a:off x="544942" y="1906142"/>
            <a:ext cx="2772041" cy="369332"/>
          </a:xfrm>
          <a:prstGeom prst="rect">
            <a:avLst/>
          </a:prstGeom>
          <a:noFill/>
        </p:spPr>
        <p:txBody>
          <a:bodyPr wrap="none" rtlCol="0">
            <a:spAutoFit/>
          </a:bodyPr>
          <a:lstStyle/>
          <a:p>
            <a:r>
              <a:rPr lang="en-GB" dirty="0"/>
              <a:t>Impulse response is given by</a:t>
            </a:r>
          </a:p>
        </p:txBody>
      </p:sp>
      <mc:AlternateContent xmlns:mc="http://schemas.openxmlformats.org/markup-compatibility/2006" xmlns:a14="http://schemas.microsoft.com/office/drawing/2010/main">
        <mc:Choice Requires="a14">
          <p:sp>
            <p:nvSpPr>
              <p:cNvPr id="9" name="TextBox 8"/>
              <p:cNvSpPr txBox="1"/>
              <p:nvPr/>
            </p:nvSpPr>
            <p:spPr>
              <a:xfrm>
                <a:off x="544942" y="2754423"/>
                <a:ext cx="5712982" cy="3970318"/>
              </a:xfrm>
              <a:prstGeom prst="rect">
                <a:avLst/>
              </a:prstGeom>
              <a:noFill/>
            </p:spPr>
            <p:txBody>
              <a:bodyPr wrap="square" rtlCol="0">
                <a:spAutoFit/>
              </a:bodyPr>
              <a:lstStyle/>
              <a:p>
                <a:r>
                  <a:rPr lang="en-GB" dirty="0"/>
                  <a:t>Where </a:t>
                </a:r>
                <a14:m>
                  <m:oMath xmlns:m="http://schemas.openxmlformats.org/officeDocument/2006/math">
                    <m:r>
                      <a:rPr lang="en-GB" b="0" i="1" smtClean="0">
                        <a:latin typeface="Cambria Math" charset="0"/>
                      </a:rPr>
                      <m:t>𝑓</m:t>
                    </m:r>
                  </m:oMath>
                </a14:m>
                <a:r>
                  <a:rPr lang="en-GB" dirty="0"/>
                  <a:t> is the centre frequency, </a:t>
                </a:r>
                <a:endParaRPr lang="en-GB" i="1" dirty="0">
                  <a:latin typeface="Cambria Math" charset="0"/>
                  <a:ea typeface="Cambria Math" charset="0"/>
                  <a:cs typeface="Cambria Math" charset="0"/>
                </a:endParaRPr>
              </a:p>
              <a:p>
                <a14:m>
                  <m:oMath xmlns:m="http://schemas.openxmlformats.org/officeDocument/2006/math">
                    <m:r>
                      <a:rPr lang="en-GB" i="1">
                        <a:latin typeface="Cambria Math" charset="0"/>
                        <a:ea typeface="Cambria Math" charset="0"/>
                        <a:cs typeface="Cambria Math" charset="0"/>
                      </a:rPr>
                      <m:t>𝜙</m:t>
                    </m:r>
                  </m:oMath>
                </a14:m>
                <a:r>
                  <a:rPr lang="en-GB" dirty="0"/>
                  <a:t> is the phase of the carrier, </a:t>
                </a:r>
                <a:endParaRPr lang="en-GB" i="1" dirty="0">
                  <a:latin typeface="Cambria Math" charset="0"/>
                </a:endParaRPr>
              </a:p>
              <a:p>
                <a14:m>
                  <m:oMath xmlns:m="http://schemas.openxmlformats.org/officeDocument/2006/math">
                    <m:r>
                      <a:rPr lang="en-GB" i="1">
                        <a:latin typeface="Cambria Math" charset="0"/>
                      </a:rPr>
                      <m:t>𝑎</m:t>
                    </m:r>
                  </m:oMath>
                </a14:m>
                <a:r>
                  <a:rPr lang="en-GB" dirty="0"/>
                  <a:t> is the amplitude, </a:t>
                </a:r>
              </a:p>
              <a:p>
                <a14:m>
                  <m:oMath xmlns:m="http://schemas.openxmlformats.org/officeDocument/2006/math">
                    <m:r>
                      <a:rPr lang="en-GB" i="1">
                        <a:latin typeface="Cambria Math" charset="0"/>
                      </a:rPr>
                      <m:t>𝑛</m:t>
                    </m:r>
                  </m:oMath>
                </a14:m>
                <a:r>
                  <a:rPr lang="en-GB" dirty="0"/>
                  <a:t> is the filter order, </a:t>
                </a:r>
                <a:endParaRPr lang="en-GB" i="1" dirty="0">
                  <a:latin typeface="Cambria Math" charset="0"/>
                  <a:ea typeface="Cambria Math" charset="0"/>
                  <a:cs typeface="Cambria Math" charset="0"/>
                </a:endParaRPr>
              </a:p>
              <a:p>
                <a14:m>
                  <m:oMath xmlns:m="http://schemas.openxmlformats.org/officeDocument/2006/math">
                    <m:r>
                      <a:rPr lang="en-GB" i="1">
                        <a:latin typeface="Cambria Math" charset="0"/>
                        <a:ea typeface="Cambria Math" charset="0"/>
                        <a:cs typeface="Cambria Math" charset="0"/>
                      </a:rPr>
                      <m:t>𝑏</m:t>
                    </m:r>
                  </m:oMath>
                </a14:m>
                <a:r>
                  <a:rPr lang="en-GB" dirty="0"/>
                  <a:t> is the bandwidth, </a:t>
                </a:r>
              </a:p>
              <a:p>
                <a14:m>
                  <m:oMath xmlns:m="http://schemas.openxmlformats.org/officeDocument/2006/math">
                    <m:r>
                      <a:rPr lang="en-GB" i="1">
                        <a:latin typeface="Cambria Math" charset="0"/>
                        <a:ea typeface="Cambria Math" charset="0"/>
                        <a:cs typeface="Cambria Math" charset="0"/>
                      </a:rPr>
                      <m:t>𝑡</m:t>
                    </m:r>
                  </m:oMath>
                </a14:m>
                <a:r>
                  <a:rPr lang="en-GB" dirty="0"/>
                  <a:t> is time.</a:t>
                </a:r>
              </a:p>
              <a:p>
                <a:endParaRPr lang="en-GB" dirty="0"/>
              </a:p>
              <a:p>
                <a:pPr marL="285750" indent="-285750">
                  <a:buFont typeface="Arial" charset="0"/>
                  <a:buChar char="•"/>
                </a:pPr>
                <a:r>
                  <a:rPr lang="en-GB" dirty="0"/>
                  <a:t>It is widely used as a model of auditory filters in the auditory system.</a:t>
                </a:r>
              </a:p>
              <a:p>
                <a:pPr marL="285750" indent="-285750">
                  <a:buFont typeface="Arial" charset="0"/>
                  <a:buChar char="•"/>
                </a:pPr>
                <a:endParaRPr lang="en-GB" dirty="0"/>
              </a:p>
              <a:p>
                <a:pPr marL="285750" indent="-285750">
                  <a:buFont typeface="Arial" charset="0"/>
                  <a:buChar char="•"/>
                </a:pPr>
                <a:r>
                  <a:rPr lang="en-GB" dirty="0"/>
                  <a:t>Envelope is a gamma distribution.</a:t>
                </a:r>
              </a:p>
              <a:p>
                <a:pPr marL="285750" indent="-285750">
                  <a:buFont typeface="Arial" charset="0"/>
                  <a:buChar char="•"/>
                </a:pPr>
                <a:endParaRPr lang="en-GB" dirty="0"/>
              </a:p>
              <a:p>
                <a:pPr marL="285750" indent="-285750">
                  <a:buFont typeface="Arial" charset="0"/>
                  <a:buChar char="•"/>
                </a:pPr>
                <a:r>
                  <a:rPr lang="en-GB" dirty="0"/>
                  <a:t>Carrier is a tone (sine wave of frequency </a:t>
                </a:r>
                <a14:m>
                  <m:oMath xmlns:m="http://schemas.openxmlformats.org/officeDocument/2006/math">
                    <m:r>
                      <a:rPr lang="en-GB" i="1">
                        <a:latin typeface="Cambria Math" charset="0"/>
                      </a:rPr>
                      <m:t>𝑓</m:t>
                    </m:r>
                  </m:oMath>
                </a14:m>
                <a:r>
                  <a:rPr lang="en-GB" dirty="0"/>
                  <a:t>)</a:t>
                </a:r>
              </a:p>
              <a:p>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544942" y="2754423"/>
                <a:ext cx="5712982" cy="3970318"/>
              </a:xfrm>
              <a:prstGeom prst="rect">
                <a:avLst/>
              </a:prstGeom>
              <a:blipFill rotWithShape="0">
                <a:blip r:embed="rId5"/>
                <a:stretch>
                  <a:fillRect l="-853" t="-768"/>
                </a:stretch>
              </a:blipFill>
            </p:spPr>
            <p:txBody>
              <a:bodyPr/>
              <a:lstStyle/>
              <a:p>
                <a:r>
                  <a:rPr lang="en-GB">
                    <a:noFill/>
                  </a:rPr>
                  <a:t> </a:t>
                </a:r>
              </a:p>
            </p:txBody>
          </p:sp>
        </mc:Fallback>
      </mc:AlternateContent>
    </p:spTree>
    <p:extLst>
      <p:ext uri="{BB962C8B-B14F-4D97-AF65-F5344CB8AC3E}">
        <p14:creationId xmlns:p14="http://schemas.microsoft.com/office/powerpoint/2010/main" val="2273017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Zoomed in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785" y="1521090"/>
            <a:ext cx="8103696" cy="4586467"/>
          </a:xfrm>
        </p:spPr>
      </p:pic>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6481" y="1335024"/>
            <a:ext cx="3339062" cy="4907937"/>
          </a:xfrm>
          <a:prstGeom prst="rect">
            <a:avLst/>
          </a:prstGeom>
        </p:spPr>
      </p:pic>
      <p:sp>
        <p:nvSpPr>
          <p:cNvPr id="13" name="Left-Right Arrow 12"/>
          <p:cNvSpPr/>
          <p:nvPr/>
        </p:nvSpPr>
        <p:spPr>
          <a:xfrm rot="2371617">
            <a:off x="7450667" y="4196757"/>
            <a:ext cx="1016000" cy="32444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1742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2d </a:t>
            </a:r>
            <a:r>
              <a:rPr lang="en-GB" dirty="0" err="1"/>
              <a:t>butterworth</a:t>
            </a:r>
            <a:r>
              <a:rPr lang="en-GB" dirty="0"/>
              <a:t> filter mask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31" y="2084832"/>
            <a:ext cx="5082064" cy="283872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936" y="2084832"/>
            <a:ext cx="5168900" cy="306195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679" y="5305286"/>
            <a:ext cx="6438900" cy="965200"/>
          </a:xfrm>
          <a:prstGeom prst="rect">
            <a:avLst/>
          </a:prstGeom>
        </p:spPr>
      </p:pic>
    </p:spTree>
    <p:extLst>
      <p:ext uri="{BB962C8B-B14F-4D97-AF65-F5344CB8AC3E}">
        <p14:creationId xmlns:p14="http://schemas.microsoft.com/office/powerpoint/2010/main" val="405481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7983" y="1828801"/>
            <a:ext cx="8512362" cy="4817761"/>
          </a:xfrm>
        </p:spPr>
      </p:pic>
      <p:sp>
        <p:nvSpPr>
          <p:cNvPr id="7" name="Title 1"/>
          <p:cNvSpPr>
            <a:spLocks noGrp="1"/>
          </p:cNvSpPr>
          <p:nvPr>
            <p:ph type="title"/>
          </p:nvPr>
        </p:nvSpPr>
        <p:spPr>
          <a:xfrm>
            <a:off x="1024128" y="585216"/>
            <a:ext cx="9720072" cy="1499616"/>
          </a:xfrm>
        </p:spPr>
        <p:txBody>
          <a:bodyPr/>
          <a:lstStyle/>
          <a:p>
            <a:r>
              <a:rPr lang="en-GB" dirty="0"/>
              <a:t>2d Butterworth filtering</a:t>
            </a:r>
          </a:p>
        </p:txBody>
      </p:sp>
    </p:spTree>
    <p:extLst>
      <p:ext uri="{BB962C8B-B14F-4D97-AF65-F5344CB8AC3E}">
        <p14:creationId xmlns:p14="http://schemas.microsoft.com/office/powerpoint/2010/main" val="597866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024128" y="585216"/>
            <a:ext cx="9720072" cy="1499616"/>
          </a:xfrm>
        </p:spPr>
        <p:txBody>
          <a:bodyPr/>
          <a:lstStyle/>
          <a:p>
            <a:r>
              <a:rPr lang="en-GB" dirty="0"/>
              <a:t>2d Butterworth filtering</a:t>
            </a:r>
          </a:p>
        </p:txBody>
      </p:sp>
      <p:pic>
        <p:nvPicPr>
          <p:cNvPr id="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7983" y="1828801"/>
            <a:ext cx="8512362" cy="4817760"/>
          </a:xfrm>
        </p:spPr>
      </p:pic>
    </p:spTree>
    <p:extLst>
      <p:ext uri="{BB962C8B-B14F-4D97-AF65-F5344CB8AC3E}">
        <p14:creationId xmlns:p14="http://schemas.microsoft.com/office/powerpoint/2010/main" val="2731720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24128" y="585216"/>
            <a:ext cx="9720072" cy="1499616"/>
          </a:xfrm>
        </p:spPr>
        <p:txBody>
          <a:bodyPr/>
          <a:lstStyle/>
          <a:p>
            <a:r>
              <a:rPr lang="en-GB" dirty="0"/>
              <a:t>2d Vertical Butterworth filtering</a:t>
            </a:r>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7983" y="1828801"/>
            <a:ext cx="8512362" cy="4817760"/>
          </a:xfrm>
        </p:spPr>
      </p:pic>
    </p:spTree>
    <p:extLst>
      <p:ext uri="{BB962C8B-B14F-4D97-AF65-F5344CB8AC3E}">
        <p14:creationId xmlns:p14="http://schemas.microsoft.com/office/powerpoint/2010/main" val="12500217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24128" y="585216"/>
            <a:ext cx="9720072" cy="1499616"/>
          </a:xfrm>
        </p:spPr>
        <p:txBody>
          <a:bodyPr/>
          <a:lstStyle/>
          <a:p>
            <a:r>
              <a:rPr lang="en-GB" dirty="0"/>
              <a:t>2d Vertical Butterworth filtering</a:t>
            </a:r>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7983" y="1828801"/>
            <a:ext cx="8512362" cy="4817760"/>
          </a:xfrm>
        </p:spPr>
      </p:pic>
    </p:spTree>
    <p:extLst>
      <p:ext uri="{BB962C8B-B14F-4D97-AF65-F5344CB8AC3E}">
        <p14:creationId xmlns:p14="http://schemas.microsoft.com/office/powerpoint/2010/main" val="2826975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4400" dirty="0"/>
              <a:t>SHIFT BACK FFT, TAKE IFFT AND THEN TAKE MAGNITUDE OF RESULT TO RECONSTRUCT SPECTROGRAM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7983" y="1828801"/>
            <a:ext cx="8512361" cy="4817760"/>
          </a:xfrm>
        </p:spPr>
      </p:pic>
    </p:spTree>
    <p:extLst>
      <p:ext uri="{BB962C8B-B14F-4D97-AF65-F5344CB8AC3E}">
        <p14:creationId xmlns:p14="http://schemas.microsoft.com/office/powerpoint/2010/main" val="596161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Recover time domain signal from spectrogram</a:t>
            </a:r>
          </a:p>
        </p:txBody>
      </p:sp>
      <p:pic>
        <p:nvPicPr>
          <p:cNvPr id="4" name="recov">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6"/>
          <a:stretch>
            <a:fillRect/>
          </a:stretch>
        </p:blipFill>
        <p:spPr>
          <a:xfrm>
            <a:off x="7161489" y="3864459"/>
            <a:ext cx="812800" cy="812800"/>
          </a:xfrm>
        </p:spPr>
      </p:pic>
      <p:sp>
        <p:nvSpPr>
          <p:cNvPr id="5" name="TextBox 4"/>
          <p:cNvSpPr txBox="1"/>
          <p:nvPr/>
        </p:nvSpPr>
        <p:spPr>
          <a:xfrm>
            <a:off x="2560690" y="2618565"/>
            <a:ext cx="6646948" cy="369332"/>
          </a:xfrm>
          <a:prstGeom prst="rect">
            <a:avLst/>
          </a:prstGeom>
          <a:noFill/>
        </p:spPr>
        <p:txBody>
          <a:bodyPr wrap="none" rtlCol="0">
            <a:spAutoFit/>
          </a:bodyPr>
          <a:lstStyle/>
          <a:p>
            <a:r>
              <a:rPr lang="en-GB" dirty="0"/>
              <a:t>Based on MATLAB implementation from Spectrogram Inversion Toolbox</a:t>
            </a:r>
          </a:p>
        </p:txBody>
      </p:sp>
      <p:sp>
        <p:nvSpPr>
          <p:cNvPr id="6" name="Rectangle 5"/>
          <p:cNvSpPr/>
          <p:nvPr/>
        </p:nvSpPr>
        <p:spPr>
          <a:xfrm>
            <a:off x="599368" y="3122148"/>
            <a:ext cx="3922643" cy="3554819"/>
          </a:xfrm>
          <a:prstGeom prst="rect">
            <a:avLst/>
          </a:prstGeom>
        </p:spPr>
        <p:txBody>
          <a:bodyPr wrap="square">
            <a:spAutoFit/>
          </a:bodyPr>
          <a:lstStyle/>
          <a:p>
            <a:r>
              <a:rPr lang="en-US" sz="1500" dirty="0">
                <a:solidFill>
                  <a:srgbClr val="000000"/>
                </a:solidFill>
                <a:latin typeface="Courier New" charset="0"/>
              </a:rPr>
              <a:t>“An even better solution is to do the inversion, explicitly looking for a good set of phases. This toolbox does that, after the inverse Fourier transform of each slice, by finding the best time delay so the new frame and the summed frames to now are consistent. This is equivalent to starting with some arbitrary linear phase. The effect of this is to reduce the reconstruction error by an order of magnitude. Hurray.”</a:t>
            </a:r>
            <a:endParaRPr lang="en-GB" sz="1500" dirty="0"/>
          </a:p>
        </p:txBody>
      </p:sp>
      <p:sp>
        <p:nvSpPr>
          <p:cNvPr id="7" name="TextBox 6"/>
          <p:cNvSpPr txBox="1"/>
          <p:nvPr/>
        </p:nvSpPr>
        <p:spPr>
          <a:xfrm>
            <a:off x="8468139" y="4121426"/>
            <a:ext cx="1111394" cy="369332"/>
          </a:xfrm>
          <a:prstGeom prst="rect">
            <a:avLst/>
          </a:prstGeom>
          <a:noFill/>
        </p:spPr>
        <p:txBody>
          <a:bodyPr wrap="none" rtlCol="0">
            <a:spAutoFit/>
          </a:bodyPr>
          <a:lstStyle/>
          <a:p>
            <a:r>
              <a:rPr lang="en-GB" dirty="0"/>
              <a:t>recovered</a:t>
            </a:r>
          </a:p>
        </p:txBody>
      </p:sp>
      <p:pic>
        <p:nvPicPr>
          <p:cNvPr id="8" name="Sa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7161489" y="4899557"/>
            <a:ext cx="812800" cy="812800"/>
          </a:xfrm>
          <a:prstGeom prst="rect">
            <a:avLst/>
          </a:prstGeom>
        </p:spPr>
      </p:pic>
      <p:sp>
        <p:nvSpPr>
          <p:cNvPr id="9" name="TextBox 8"/>
          <p:cNvSpPr txBox="1"/>
          <p:nvPr/>
        </p:nvSpPr>
        <p:spPr>
          <a:xfrm>
            <a:off x="8468139" y="5121291"/>
            <a:ext cx="885179" cy="369332"/>
          </a:xfrm>
          <a:prstGeom prst="rect">
            <a:avLst/>
          </a:prstGeom>
          <a:noFill/>
        </p:spPr>
        <p:txBody>
          <a:bodyPr wrap="none" rtlCol="0">
            <a:spAutoFit/>
          </a:bodyPr>
          <a:lstStyle/>
          <a:p>
            <a:r>
              <a:rPr lang="en-GB" dirty="0"/>
              <a:t>original</a:t>
            </a:r>
          </a:p>
        </p:txBody>
      </p:sp>
    </p:spTree>
    <p:extLst>
      <p:ext uri="{BB962C8B-B14F-4D97-AF65-F5344CB8AC3E}">
        <p14:creationId xmlns:p14="http://schemas.microsoft.com/office/powerpoint/2010/main" val="2315475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8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906"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Spatially filtered spectrogram results:</a:t>
            </a:r>
            <a:br>
              <a:rPr lang="en-GB" dirty="0"/>
            </a:br>
            <a:r>
              <a:rPr lang="en-GB" dirty="0"/>
              <a:t>filtering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3769" y="2084832"/>
            <a:ext cx="5986719" cy="3388316"/>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37" y="2084832"/>
            <a:ext cx="5986717" cy="3388316"/>
          </a:xfrm>
          <a:prstGeom prst="rect">
            <a:avLst/>
          </a:prstGeom>
        </p:spPr>
      </p:pic>
      <p:sp>
        <p:nvSpPr>
          <p:cNvPr id="6" name="TextBox 5"/>
          <p:cNvSpPr txBox="1"/>
          <p:nvPr/>
        </p:nvSpPr>
        <p:spPr>
          <a:xfrm>
            <a:off x="8704091" y="5662917"/>
            <a:ext cx="861133" cy="369332"/>
          </a:xfrm>
          <a:prstGeom prst="rect">
            <a:avLst/>
          </a:prstGeom>
          <a:noFill/>
        </p:spPr>
        <p:txBody>
          <a:bodyPr wrap="none" rtlCol="0">
            <a:spAutoFit/>
          </a:bodyPr>
          <a:lstStyle/>
          <a:p>
            <a:r>
              <a:rPr lang="en-GB" dirty="0"/>
              <a:t>filtered</a:t>
            </a:r>
          </a:p>
        </p:txBody>
      </p:sp>
      <p:sp>
        <p:nvSpPr>
          <p:cNvPr id="7" name="TextBox 6"/>
          <p:cNvSpPr txBox="1"/>
          <p:nvPr/>
        </p:nvSpPr>
        <p:spPr>
          <a:xfrm>
            <a:off x="2677101" y="5662917"/>
            <a:ext cx="1140056" cy="369332"/>
          </a:xfrm>
          <a:prstGeom prst="rect">
            <a:avLst/>
          </a:prstGeom>
          <a:noFill/>
        </p:spPr>
        <p:txBody>
          <a:bodyPr wrap="none" rtlCol="0">
            <a:spAutoFit/>
          </a:bodyPr>
          <a:lstStyle/>
          <a:p>
            <a:r>
              <a:rPr lang="en-GB" dirty="0"/>
              <a:t>un-filtered</a:t>
            </a:r>
          </a:p>
        </p:txBody>
      </p:sp>
    </p:spTree>
    <p:extLst>
      <p:ext uri="{BB962C8B-B14F-4D97-AF65-F5344CB8AC3E}">
        <p14:creationId xmlns:p14="http://schemas.microsoft.com/office/powerpoint/2010/main" val="18476468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24128" y="585216"/>
            <a:ext cx="9720072" cy="1499616"/>
          </a:xfrm>
        </p:spPr>
        <p:txBody>
          <a:bodyPr/>
          <a:lstStyle/>
          <a:p>
            <a:r>
              <a:rPr lang="en-GB" dirty="0"/>
              <a:t>Spatially filtered spectrogram results:</a:t>
            </a:r>
            <a:br>
              <a:rPr lang="en-GB" dirty="0"/>
            </a:br>
            <a:r>
              <a:rPr lang="en-GB" dirty="0"/>
              <a:t>filtering</a:t>
            </a:r>
          </a:p>
        </p:txBody>
      </p:sp>
      <p:pic>
        <p:nvPicPr>
          <p:cNvPr id="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3769" y="2084832"/>
            <a:ext cx="5986717" cy="3388316"/>
          </a:xfrm>
        </p:spPr>
      </p:pic>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16" y="2084833"/>
            <a:ext cx="5986717" cy="3388315"/>
          </a:xfrm>
          <a:prstGeom prst="rect">
            <a:avLst/>
          </a:prstGeom>
        </p:spPr>
      </p:pic>
      <p:sp>
        <p:nvSpPr>
          <p:cNvPr id="9" name="TextBox 8"/>
          <p:cNvSpPr txBox="1"/>
          <p:nvPr/>
        </p:nvSpPr>
        <p:spPr>
          <a:xfrm>
            <a:off x="8704091" y="5662917"/>
            <a:ext cx="861133" cy="369332"/>
          </a:xfrm>
          <a:prstGeom prst="rect">
            <a:avLst/>
          </a:prstGeom>
          <a:noFill/>
        </p:spPr>
        <p:txBody>
          <a:bodyPr wrap="none" rtlCol="0">
            <a:spAutoFit/>
          </a:bodyPr>
          <a:lstStyle/>
          <a:p>
            <a:r>
              <a:rPr lang="en-GB" dirty="0"/>
              <a:t>filtered</a:t>
            </a:r>
          </a:p>
        </p:txBody>
      </p:sp>
      <p:sp>
        <p:nvSpPr>
          <p:cNvPr id="10" name="TextBox 9"/>
          <p:cNvSpPr txBox="1"/>
          <p:nvPr/>
        </p:nvSpPr>
        <p:spPr>
          <a:xfrm>
            <a:off x="2677101" y="5662917"/>
            <a:ext cx="1140056" cy="369332"/>
          </a:xfrm>
          <a:prstGeom prst="rect">
            <a:avLst/>
          </a:prstGeom>
          <a:noFill/>
        </p:spPr>
        <p:txBody>
          <a:bodyPr wrap="none" rtlCol="0">
            <a:spAutoFit/>
          </a:bodyPr>
          <a:lstStyle/>
          <a:p>
            <a:r>
              <a:rPr lang="en-GB" dirty="0"/>
              <a:t>un-filtered</a:t>
            </a:r>
          </a:p>
        </p:txBody>
      </p:sp>
    </p:spTree>
    <p:extLst>
      <p:ext uri="{BB962C8B-B14F-4D97-AF65-F5344CB8AC3E}">
        <p14:creationId xmlns:p14="http://schemas.microsoft.com/office/powerpoint/2010/main" val="1907903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Generate </a:t>
            </a:r>
            <a:r>
              <a:rPr lang="en-GB" dirty="0" err="1"/>
              <a:t>gammatone</a:t>
            </a:r>
            <a:r>
              <a:rPr lang="en-GB" dirty="0"/>
              <a:t> filters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5044" y="1543121"/>
            <a:ext cx="6876956" cy="5157717"/>
          </a:xfrm>
          <a:prstGeom prst="rect">
            <a:avLst/>
          </a:prstGeom>
        </p:spPr>
      </p:pic>
      <p:sp>
        <p:nvSpPr>
          <p:cNvPr id="8" name="TextBox 7"/>
          <p:cNvSpPr txBox="1"/>
          <p:nvPr/>
        </p:nvSpPr>
        <p:spPr>
          <a:xfrm>
            <a:off x="544942" y="1906142"/>
            <a:ext cx="5155771" cy="2308324"/>
          </a:xfrm>
          <a:prstGeom prst="rect">
            <a:avLst/>
          </a:prstGeom>
          <a:noFill/>
        </p:spPr>
        <p:txBody>
          <a:bodyPr wrap="square" rtlCol="0">
            <a:spAutoFit/>
          </a:bodyPr>
          <a:lstStyle/>
          <a:p>
            <a:r>
              <a:rPr lang="en-GB" dirty="0"/>
              <a:t>A bank of filters is created for a given number of bands.</a:t>
            </a:r>
          </a:p>
          <a:p>
            <a:endParaRPr lang="en-GB" dirty="0"/>
          </a:p>
          <a:p>
            <a:r>
              <a:rPr lang="en-GB" dirty="0"/>
              <a:t>Bands are sized and spaced using the equal rectangular bandwidth scale, approximating the filters in human hearing, mimicking the action of hair cells.</a:t>
            </a:r>
          </a:p>
          <a:p>
            <a:endParaRPr lang="en-GB" dirty="0"/>
          </a:p>
          <a:p>
            <a:r>
              <a:rPr lang="en-GB" dirty="0"/>
              <a:t>Bandwidths are calculated using:</a:t>
            </a:r>
          </a:p>
        </p:txBody>
      </p:sp>
      <mc:AlternateContent xmlns:mc="http://schemas.openxmlformats.org/markup-compatibility/2006" xmlns:a14="http://schemas.microsoft.com/office/drawing/2010/main">
        <mc:Choice Requires="a14">
          <p:sp>
            <p:nvSpPr>
              <p:cNvPr id="13" name="TextBox 12"/>
              <p:cNvSpPr txBox="1"/>
              <p:nvPr/>
            </p:nvSpPr>
            <p:spPr>
              <a:xfrm>
                <a:off x="544940" y="4499023"/>
                <a:ext cx="4963994" cy="5751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𝐸𝑅𝐵𝑆</m:t>
                      </m:r>
                      <m:r>
                        <a:rPr lang="en-GB" b="0" i="1" smtClean="0">
                          <a:latin typeface="Cambria Math" charset="0"/>
                        </a:rPr>
                        <m:t>(</m:t>
                      </m:r>
                      <m:r>
                        <a:rPr lang="en-GB" b="0" i="1" smtClean="0">
                          <a:latin typeface="Cambria Math" charset="0"/>
                        </a:rPr>
                        <m:t>𝑓</m:t>
                      </m:r>
                      <m:r>
                        <a:rPr lang="en-GB" b="0" i="1" smtClean="0">
                          <a:latin typeface="Cambria Math" charset="0"/>
                        </a:rPr>
                        <m:t>)=11.17268∙</m:t>
                      </m:r>
                      <m:r>
                        <m:rPr>
                          <m:sty m:val="p"/>
                        </m:rPr>
                        <a:rPr lang="en-GB" b="0" i="0" smtClean="0">
                          <a:latin typeface="Cambria Math" charset="0"/>
                          <a:ea typeface="Cambria Math" charset="0"/>
                          <a:cs typeface="Cambria Math" charset="0"/>
                        </a:rPr>
                        <m:t>ln</m:t>
                      </m:r>
                      <m:r>
                        <a:rPr lang="en-GB" b="0" i="1" smtClean="0">
                          <a:latin typeface="Cambria Math" charset="0"/>
                          <a:ea typeface="Cambria Math" charset="0"/>
                          <a:cs typeface="Cambria Math" charset="0"/>
                        </a:rPr>
                        <m:t>⁡</m:t>
                      </m:r>
                      <m:d>
                        <m:dPr>
                          <m:ctrlPr>
                            <a:rPr lang="en-GB" b="0" i="1" smtClean="0">
                              <a:latin typeface="Cambria Math" charset="0"/>
                              <a:ea typeface="Cambria Math" charset="0"/>
                              <a:cs typeface="Cambria Math" charset="0"/>
                            </a:rPr>
                          </m:ctrlPr>
                        </m:dPr>
                        <m:e>
                          <m:r>
                            <a:rPr lang="en-GB" i="1">
                              <a:latin typeface="Cambria Math" charset="0"/>
                              <a:ea typeface="Cambria Math" charset="0"/>
                              <a:cs typeface="Cambria Math" charset="0"/>
                            </a:rPr>
                            <m:t>1+</m:t>
                          </m:r>
                          <m:f>
                            <m:fPr>
                              <m:ctrlPr>
                                <a:rPr lang="en-GB" i="1">
                                  <a:latin typeface="Cambria Math" charset="0"/>
                                  <a:ea typeface="Cambria Math" charset="0"/>
                                  <a:cs typeface="Cambria Math" charset="0"/>
                                </a:rPr>
                              </m:ctrlPr>
                            </m:fPr>
                            <m:num>
                              <m:r>
                                <a:rPr lang="en-GB" i="1">
                                  <a:latin typeface="Cambria Math" charset="0"/>
                                  <a:ea typeface="Cambria Math" charset="0"/>
                                  <a:cs typeface="Cambria Math" charset="0"/>
                                </a:rPr>
                                <m:t>46.06538∙</m:t>
                              </m:r>
                              <m:r>
                                <a:rPr lang="en-GB" i="1">
                                  <a:latin typeface="Cambria Math" charset="0"/>
                                  <a:ea typeface="Cambria Math" charset="0"/>
                                  <a:cs typeface="Cambria Math" charset="0"/>
                                </a:rPr>
                                <m:t>𝑓</m:t>
                              </m:r>
                            </m:num>
                            <m:den>
                              <m:r>
                                <a:rPr lang="en-GB" i="1">
                                  <a:latin typeface="Cambria Math" charset="0"/>
                                  <a:ea typeface="Cambria Math" charset="0"/>
                                  <a:cs typeface="Cambria Math" charset="0"/>
                                </a:rPr>
                                <m:t>𝑓</m:t>
                              </m:r>
                              <m:r>
                                <a:rPr lang="en-GB" i="1">
                                  <a:latin typeface="Cambria Math" charset="0"/>
                                  <a:ea typeface="Cambria Math" charset="0"/>
                                  <a:cs typeface="Cambria Math" charset="0"/>
                                </a:rPr>
                                <m:t>+14678.49</m:t>
                              </m:r>
                            </m:den>
                          </m:f>
                        </m:e>
                      </m:d>
                    </m:oMath>
                  </m:oMathPara>
                </a14:m>
                <a:endParaRPr lang="en-GB" dirty="0"/>
              </a:p>
            </p:txBody>
          </p:sp>
        </mc:Choice>
        <mc:Fallback xmlns="">
          <p:sp>
            <p:nvSpPr>
              <p:cNvPr id="13" name="TextBox 12"/>
              <p:cNvSpPr txBox="1">
                <a:spLocks noRot="1" noChangeAspect="1" noMove="1" noResize="1" noEditPoints="1" noAdjustHandles="1" noChangeArrowheads="1" noChangeShapeType="1" noTextEdit="1"/>
              </p:cNvSpPr>
              <p:nvPr/>
            </p:nvSpPr>
            <p:spPr>
              <a:xfrm>
                <a:off x="544940" y="4499023"/>
                <a:ext cx="4963994" cy="575157"/>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44939" y="5321103"/>
                <a:ext cx="51557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charset="0"/>
                            </a:rPr>
                          </m:ctrlPr>
                        </m:sSubPr>
                        <m:e>
                          <m:r>
                            <a:rPr lang="en-GB" b="0" i="1" smtClean="0">
                              <a:latin typeface="Cambria Math" charset="0"/>
                            </a:rPr>
                            <m:t>𝑓</m:t>
                          </m:r>
                        </m:e>
                        <m:sub>
                          <m:r>
                            <a:rPr lang="en-GB" b="0" i="1" smtClean="0">
                              <a:latin typeface="Cambria Math" charset="0"/>
                            </a:rPr>
                            <m:t>𝑚𝑎𝑥</m:t>
                          </m:r>
                        </m:sub>
                      </m:sSub>
                      <m:r>
                        <a:rPr lang="en-GB" b="0" i="1" smtClean="0">
                          <a:latin typeface="Cambria Math" charset="0"/>
                        </a:rPr>
                        <m:t>=8 </m:t>
                      </m:r>
                      <m:r>
                        <a:rPr lang="en-GB" b="0" i="1" smtClean="0">
                          <a:latin typeface="Cambria Math" charset="0"/>
                        </a:rPr>
                        <m:t>𝑘𝐻𝑧</m:t>
                      </m:r>
                    </m:oMath>
                  </m:oMathPara>
                </a14:m>
                <a:endParaRPr lang="en-GB" b="0" dirty="0"/>
              </a:p>
            </p:txBody>
          </p:sp>
        </mc:Choice>
        <mc:Fallback xmlns="">
          <p:sp>
            <p:nvSpPr>
              <p:cNvPr id="17" name="TextBox 16"/>
              <p:cNvSpPr txBox="1">
                <a:spLocks noRot="1" noChangeAspect="1" noMove="1" noResize="1" noEditPoints="1" noAdjustHandles="1" noChangeArrowheads="1" noChangeShapeType="1" noTextEdit="1"/>
              </p:cNvSpPr>
              <p:nvPr/>
            </p:nvSpPr>
            <p:spPr>
              <a:xfrm>
                <a:off x="544939" y="5321103"/>
                <a:ext cx="5155771" cy="369332"/>
              </a:xfrm>
              <a:prstGeom prst="rect">
                <a:avLst/>
              </a:prstGeom>
              <a:blipFill rotWithShape="0">
                <a:blip r:embed="rId4"/>
                <a:stretch>
                  <a:fillRect t="-98333" b="-12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4940" y="5937358"/>
                <a:ext cx="51557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charset="0"/>
                            </a:rPr>
                          </m:ctrlPr>
                        </m:sSubPr>
                        <m:e>
                          <m:r>
                            <a:rPr lang="en-GB" b="0" i="1" smtClean="0">
                              <a:latin typeface="Cambria Math" charset="0"/>
                            </a:rPr>
                            <m:t>𝑓</m:t>
                          </m:r>
                        </m:e>
                        <m:sub>
                          <m:r>
                            <a:rPr lang="en-GB" b="0" i="1" smtClean="0">
                              <a:latin typeface="Cambria Math" charset="0"/>
                            </a:rPr>
                            <m:t>𝑚𝑖𝑛</m:t>
                          </m:r>
                        </m:sub>
                      </m:sSub>
                      <m:r>
                        <a:rPr lang="en-GB" b="0" i="1" smtClean="0">
                          <a:latin typeface="Cambria Math" charset="0"/>
                        </a:rPr>
                        <m:t>=80 </m:t>
                      </m:r>
                      <m:r>
                        <a:rPr lang="en-GB" b="0" i="1" smtClean="0">
                          <a:latin typeface="Cambria Math" charset="0"/>
                        </a:rPr>
                        <m:t>𝐻𝑧</m:t>
                      </m:r>
                    </m:oMath>
                  </m:oMathPara>
                </a14:m>
                <a:endParaRPr lang="en-GB" b="0" dirty="0"/>
              </a:p>
            </p:txBody>
          </p:sp>
        </mc:Choice>
        <mc:Fallback xmlns="">
          <p:sp>
            <p:nvSpPr>
              <p:cNvPr id="18" name="TextBox 17"/>
              <p:cNvSpPr txBox="1">
                <a:spLocks noRot="1" noChangeAspect="1" noMove="1" noResize="1" noEditPoints="1" noAdjustHandles="1" noChangeArrowheads="1" noChangeShapeType="1" noTextEdit="1"/>
              </p:cNvSpPr>
              <p:nvPr/>
            </p:nvSpPr>
            <p:spPr>
              <a:xfrm>
                <a:off x="544940" y="5937358"/>
                <a:ext cx="5155771" cy="369332"/>
              </a:xfrm>
              <a:prstGeom prst="rect">
                <a:avLst/>
              </a:prstGeom>
              <a:blipFill rotWithShape="0">
                <a:blip r:embed="rId5"/>
                <a:stretch>
                  <a:fillRect t="-96721" b="-119672"/>
                </a:stretch>
              </a:blipFill>
            </p:spPr>
            <p:txBody>
              <a:bodyPr/>
              <a:lstStyle/>
              <a:p>
                <a:r>
                  <a:rPr lang="en-GB">
                    <a:noFill/>
                  </a:rPr>
                  <a:t> </a:t>
                </a:r>
              </a:p>
            </p:txBody>
          </p:sp>
        </mc:Fallback>
      </mc:AlternateContent>
    </p:spTree>
    <p:extLst>
      <p:ext uri="{BB962C8B-B14F-4D97-AF65-F5344CB8AC3E}">
        <p14:creationId xmlns:p14="http://schemas.microsoft.com/office/powerpoint/2010/main" val="503570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24128" y="585216"/>
            <a:ext cx="9720072" cy="1499616"/>
          </a:xfrm>
        </p:spPr>
        <p:txBody>
          <a:bodyPr/>
          <a:lstStyle/>
          <a:p>
            <a:r>
              <a:rPr lang="en-GB" dirty="0"/>
              <a:t>Spatially filtered spectrogram results:</a:t>
            </a:r>
            <a:br>
              <a:rPr lang="en-GB" dirty="0"/>
            </a:br>
            <a:r>
              <a:rPr lang="en-GB" dirty="0"/>
              <a:t>filtering</a:t>
            </a:r>
          </a:p>
        </p:txBody>
      </p:sp>
      <p:pic>
        <p:nvPicPr>
          <p:cNvPr id="10" name="recov6">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6"/>
          <a:stretch>
            <a:fillRect/>
          </a:stretch>
        </p:blipFill>
        <p:spPr>
          <a:xfrm>
            <a:off x="8924028" y="3453641"/>
            <a:ext cx="812800" cy="812800"/>
          </a:xfrm>
        </p:spPr>
      </p:pic>
      <p:pic>
        <p:nvPicPr>
          <p:cNvPr id="12" name="reco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2880485" y="3453641"/>
            <a:ext cx="812800" cy="812800"/>
          </a:xfrm>
          <a:prstGeom prst="rect">
            <a:avLst/>
          </a:prstGeom>
        </p:spPr>
      </p:pic>
      <p:sp>
        <p:nvSpPr>
          <p:cNvPr id="14" name="TextBox 13"/>
          <p:cNvSpPr txBox="1"/>
          <p:nvPr/>
        </p:nvSpPr>
        <p:spPr>
          <a:xfrm>
            <a:off x="8704091" y="5662917"/>
            <a:ext cx="861133" cy="369332"/>
          </a:xfrm>
          <a:prstGeom prst="rect">
            <a:avLst/>
          </a:prstGeom>
          <a:noFill/>
        </p:spPr>
        <p:txBody>
          <a:bodyPr wrap="none" rtlCol="0">
            <a:spAutoFit/>
          </a:bodyPr>
          <a:lstStyle/>
          <a:p>
            <a:r>
              <a:rPr lang="en-GB" dirty="0"/>
              <a:t>filtered</a:t>
            </a:r>
          </a:p>
        </p:txBody>
      </p:sp>
      <p:sp>
        <p:nvSpPr>
          <p:cNvPr id="15" name="TextBox 14"/>
          <p:cNvSpPr txBox="1"/>
          <p:nvPr/>
        </p:nvSpPr>
        <p:spPr>
          <a:xfrm>
            <a:off x="2677101" y="5662917"/>
            <a:ext cx="1140056" cy="369332"/>
          </a:xfrm>
          <a:prstGeom prst="rect">
            <a:avLst/>
          </a:prstGeom>
          <a:noFill/>
        </p:spPr>
        <p:txBody>
          <a:bodyPr wrap="none" rtlCol="0">
            <a:spAutoFit/>
          </a:bodyPr>
          <a:lstStyle/>
          <a:p>
            <a:r>
              <a:rPr lang="en-GB" dirty="0"/>
              <a:t>un-filtered</a:t>
            </a:r>
          </a:p>
        </p:txBody>
      </p:sp>
    </p:spTree>
    <p:extLst>
      <p:ext uri="{BB962C8B-B14F-4D97-AF65-F5344CB8AC3E}">
        <p14:creationId xmlns:p14="http://schemas.microsoft.com/office/powerpoint/2010/main" val="10303154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84" fill="hold"/>
                                        <p:tgtEl>
                                          <p:spTgt spid="10"/>
                                        </p:tgtEl>
                                      </p:cBhvr>
                                    </p:cmd>
                                  </p:childTnLst>
                                </p:cTn>
                              </p:par>
                            </p:childTnLst>
                          </p:cTn>
                        </p:par>
                      </p:childTnLst>
                    </p:cTn>
                  </p:par>
                </p:childTnLst>
              </p:cTn>
              <p:nextCondLst>
                <p:cond evt="onClick" delay="0">
                  <p:tgtEl>
                    <p:spTgt spid="10"/>
                  </p:tgtEl>
                </p:cond>
              </p:nextCondLst>
            </p:seq>
            <p:audio>
              <p:cMediaNode vol="80000">
                <p:cTn id="7" fill="hold" display="0">
                  <p:stCondLst>
                    <p:cond delay="indefinite"/>
                  </p:stCondLst>
                  <p:endCondLst>
                    <p:cond evt="onStopAudio" delay="0">
                      <p:tgtEl>
                        <p:sldTgt/>
                      </p:tgtEl>
                    </p:cond>
                  </p:endCondLst>
                </p:cTn>
                <p:tgtEl>
                  <p:spTgt spid="10"/>
                </p:tgtEl>
              </p:cMediaNode>
            </p:audi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84" fill="hold"/>
                                        <p:tgtEl>
                                          <p:spTgt spid="12"/>
                                        </p:tgtEl>
                                      </p:cBhvr>
                                    </p:cmd>
                                  </p:childTnLst>
                                </p:cTn>
                              </p:par>
                            </p:childTnLst>
                          </p:cTn>
                        </p:par>
                      </p:childTnLst>
                    </p:cTn>
                  </p:par>
                </p:childTnLst>
              </p:cTn>
              <p:nextCondLst>
                <p:cond evt="onClick" delay="0">
                  <p:tgtEl>
                    <p:spTgt spid="12"/>
                  </p:tgtEl>
                </p:cond>
              </p:nextCondLst>
            </p:seq>
            <p:audio>
              <p:cMediaNode vol="80000">
                <p:cTn id="13" fill="hold" display="0">
                  <p:stCondLst>
                    <p:cond delay="indefinite"/>
                  </p:stCondLst>
                  <p:endCondLst>
                    <p:cond evt="onStopAudio" delay="0">
                      <p:tgtEl>
                        <p:sldTgt/>
                      </p:tgtEl>
                    </p:cond>
                  </p:endCondLst>
                </p:cTn>
                <p:tgtEl>
                  <p:spTgt spid="12"/>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Spatially filtered spectrogram results:</a:t>
            </a:r>
            <a:br>
              <a:rPr lang="en-GB" dirty="0"/>
            </a:br>
            <a:r>
              <a:rPr lang="en-GB" dirty="0"/>
              <a:t>heavy filtering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3770" y="2084832"/>
            <a:ext cx="5986717" cy="3388316"/>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37" y="2084832"/>
            <a:ext cx="5986717" cy="3388316"/>
          </a:xfrm>
          <a:prstGeom prst="rect">
            <a:avLst/>
          </a:prstGeom>
        </p:spPr>
      </p:pic>
      <p:sp>
        <p:nvSpPr>
          <p:cNvPr id="6" name="TextBox 5"/>
          <p:cNvSpPr txBox="1"/>
          <p:nvPr/>
        </p:nvSpPr>
        <p:spPr>
          <a:xfrm>
            <a:off x="8704091" y="5662917"/>
            <a:ext cx="861133" cy="369332"/>
          </a:xfrm>
          <a:prstGeom prst="rect">
            <a:avLst/>
          </a:prstGeom>
          <a:noFill/>
        </p:spPr>
        <p:txBody>
          <a:bodyPr wrap="none" rtlCol="0">
            <a:spAutoFit/>
          </a:bodyPr>
          <a:lstStyle/>
          <a:p>
            <a:r>
              <a:rPr lang="en-GB" dirty="0"/>
              <a:t>filtered</a:t>
            </a:r>
          </a:p>
        </p:txBody>
      </p:sp>
      <p:sp>
        <p:nvSpPr>
          <p:cNvPr id="7" name="TextBox 6"/>
          <p:cNvSpPr txBox="1"/>
          <p:nvPr/>
        </p:nvSpPr>
        <p:spPr>
          <a:xfrm>
            <a:off x="2677101" y="5662917"/>
            <a:ext cx="1140056" cy="369332"/>
          </a:xfrm>
          <a:prstGeom prst="rect">
            <a:avLst/>
          </a:prstGeom>
          <a:noFill/>
        </p:spPr>
        <p:txBody>
          <a:bodyPr wrap="none" rtlCol="0">
            <a:spAutoFit/>
          </a:bodyPr>
          <a:lstStyle/>
          <a:p>
            <a:r>
              <a:rPr lang="en-GB" dirty="0"/>
              <a:t>un-filtered</a:t>
            </a:r>
          </a:p>
        </p:txBody>
      </p:sp>
    </p:spTree>
    <p:extLst>
      <p:ext uri="{BB962C8B-B14F-4D97-AF65-F5344CB8AC3E}">
        <p14:creationId xmlns:p14="http://schemas.microsoft.com/office/powerpoint/2010/main" val="213364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24128" y="585216"/>
            <a:ext cx="9720072" cy="1499616"/>
          </a:xfrm>
        </p:spPr>
        <p:txBody>
          <a:bodyPr/>
          <a:lstStyle/>
          <a:p>
            <a:r>
              <a:rPr lang="en-GB" dirty="0"/>
              <a:t>Spatially filtered spectrogram results:</a:t>
            </a:r>
            <a:br>
              <a:rPr lang="en-GB" dirty="0"/>
            </a:br>
            <a:r>
              <a:rPr lang="en-GB" dirty="0"/>
              <a:t>heavy filtering</a:t>
            </a:r>
          </a:p>
        </p:txBody>
      </p:sp>
      <p:pic>
        <p:nvPicPr>
          <p:cNvPr id="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3769" y="2084832"/>
            <a:ext cx="5986717" cy="3388315"/>
          </a:xfrm>
        </p:spPr>
      </p:pic>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16" y="2084833"/>
            <a:ext cx="5986717" cy="3388315"/>
          </a:xfrm>
          <a:prstGeom prst="rect">
            <a:avLst/>
          </a:prstGeom>
        </p:spPr>
      </p:pic>
      <p:sp>
        <p:nvSpPr>
          <p:cNvPr id="9" name="TextBox 8"/>
          <p:cNvSpPr txBox="1"/>
          <p:nvPr/>
        </p:nvSpPr>
        <p:spPr>
          <a:xfrm>
            <a:off x="8704091" y="5662917"/>
            <a:ext cx="861133" cy="369332"/>
          </a:xfrm>
          <a:prstGeom prst="rect">
            <a:avLst/>
          </a:prstGeom>
          <a:noFill/>
        </p:spPr>
        <p:txBody>
          <a:bodyPr wrap="none" rtlCol="0">
            <a:spAutoFit/>
          </a:bodyPr>
          <a:lstStyle/>
          <a:p>
            <a:r>
              <a:rPr lang="en-GB" dirty="0"/>
              <a:t>filtered</a:t>
            </a:r>
          </a:p>
        </p:txBody>
      </p:sp>
      <p:sp>
        <p:nvSpPr>
          <p:cNvPr id="10" name="TextBox 9"/>
          <p:cNvSpPr txBox="1"/>
          <p:nvPr/>
        </p:nvSpPr>
        <p:spPr>
          <a:xfrm>
            <a:off x="2677101" y="5662917"/>
            <a:ext cx="1140056" cy="369332"/>
          </a:xfrm>
          <a:prstGeom prst="rect">
            <a:avLst/>
          </a:prstGeom>
          <a:noFill/>
        </p:spPr>
        <p:txBody>
          <a:bodyPr wrap="none" rtlCol="0">
            <a:spAutoFit/>
          </a:bodyPr>
          <a:lstStyle/>
          <a:p>
            <a:r>
              <a:rPr lang="en-GB" dirty="0"/>
              <a:t>un-filtered</a:t>
            </a:r>
          </a:p>
        </p:txBody>
      </p:sp>
    </p:spTree>
    <p:extLst>
      <p:ext uri="{BB962C8B-B14F-4D97-AF65-F5344CB8AC3E}">
        <p14:creationId xmlns:p14="http://schemas.microsoft.com/office/powerpoint/2010/main" val="21199843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24128" y="585216"/>
            <a:ext cx="9720072" cy="1499616"/>
          </a:xfrm>
        </p:spPr>
        <p:txBody>
          <a:bodyPr/>
          <a:lstStyle/>
          <a:p>
            <a:r>
              <a:rPr lang="en-GB" dirty="0"/>
              <a:t>Spatially filtered spectrogram results:</a:t>
            </a:r>
            <a:br>
              <a:rPr lang="en-GB" dirty="0"/>
            </a:br>
            <a:r>
              <a:rPr lang="en-GB" dirty="0"/>
              <a:t>filtering</a:t>
            </a:r>
          </a:p>
        </p:txBody>
      </p:sp>
      <p:pic>
        <p:nvPicPr>
          <p:cNvPr id="12" name="reco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867233" y="3453641"/>
            <a:ext cx="812800" cy="812800"/>
          </a:xfrm>
          <a:prstGeom prst="rect">
            <a:avLst/>
          </a:prstGeom>
        </p:spPr>
      </p:pic>
      <p:sp>
        <p:nvSpPr>
          <p:cNvPr id="14" name="TextBox 13"/>
          <p:cNvSpPr txBox="1"/>
          <p:nvPr/>
        </p:nvSpPr>
        <p:spPr>
          <a:xfrm>
            <a:off x="8704091" y="5662917"/>
            <a:ext cx="861133" cy="369332"/>
          </a:xfrm>
          <a:prstGeom prst="rect">
            <a:avLst/>
          </a:prstGeom>
          <a:noFill/>
        </p:spPr>
        <p:txBody>
          <a:bodyPr wrap="none" rtlCol="0">
            <a:spAutoFit/>
          </a:bodyPr>
          <a:lstStyle/>
          <a:p>
            <a:r>
              <a:rPr lang="en-GB" dirty="0"/>
              <a:t>filtered</a:t>
            </a:r>
          </a:p>
        </p:txBody>
      </p:sp>
      <p:sp>
        <p:nvSpPr>
          <p:cNvPr id="15" name="TextBox 14"/>
          <p:cNvSpPr txBox="1"/>
          <p:nvPr/>
        </p:nvSpPr>
        <p:spPr>
          <a:xfrm>
            <a:off x="2677101" y="5662917"/>
            <a:ext cx="1140056" cy="369332"/>
          </a:xfrm>
          <a:prstGeom prst="rect">
            <a:avLst/>
          </a:prstGeom>
          <a:noFill/>
        </p:spPr>
        <p:txBody>
          <a:bodyPr wrap="none" rtlCol="0">
            <a:spAutoFit/>
          </a:bodyPr>
          <a:lstStyle/>
          <a:p>
            <a:r>
              <a:rPr lang="en-GB" dirty="0"/>
              <a:t>un-filtered</a:t>
            </a:r>
          </a:p>
        </p:txBody>
      </p:sp>
      <p:pic>
        <p:nvPicPr>
          <p:cNvPr id="3" name="recov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8704091" y="3480726"/>
            <a:ext cx="812800" cy="812800"/>
          </a:xfrm>
          <a:prstGeom prst="rect">
            <a:avLst/>
          </a:prstGeom>
        </p:spPr>
      </p:pic>
    </p:spTree>
    <p:extLst>
      <p:ext uri="{BB962C8B-B14F-4D97-AF65-F5344CB8AC3E}">
        <p14:creationId xmlns:p14="http://schemas.microsoft.com/office/powerpoint/2010/main" val="1676270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84" fill="hold"/>
                                        <p:tgtEl>
                                          <p:spTgt spid="12"/>
                                        </p:tgtEl>
                                      </p:cBhvr>
                                    </p:cmd>
                                  </p:childTnLst>
                                </p:cTn>
                              </p:par>
                            </p:childTnLst>
                          </p:cTn>
                        </p:par>
                      </p:childTnLst>
                    </p:cTn>
                  </p:par>
                </p:childTnLst>
              </p:cTn>
              <p:nextCondLst>
                <p:cond evt="onClick" delay="0">
                  <p:tgtEl>
                    <p:spTgt spid="12"/>
                  </p:tgtEl>
                </p:cond>
              </p:nextCondLst>
            </p:seq>
            <p:audio>
              <p:cMediaNode vol="80000">
                <p:cTn id="7" fill="hold" display="0">
                  <p:stCondLst>
                    <p:cond delay="indefinite"/>
                  </p:stCondLst>
                  <p:endCondLst>
                    <p:cond evt="onStopAudio" delay="0">
                      <p:tgtEl>
                        <p:sldTgt/>
                      </p:tgtEl>
                    </p:cond>
                  </p:endCondLst>
                </p:cTn>
                <p:tgtEl>
                  <p:spTgt spid="1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84"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Spatially filtered spectrogram results:</a:t>
            </a:r>
            <a:br>
              <a:rPr lang="en-GB" dirty="0"/>
            </a:br>
            <a:r>
              <a:rPr lang="en-GB" dirty="0"/>
              <a:t>filtering A sentence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5828" y="2099384"/>
            <a:ext cx="5784658" cy="3245836"/>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37" y="2099383"/>
            <a:ext cx="5784661" cy="3245837"/>
          </a:xfrm>
          <a:prstGeom prst="rect">
            <a:avLst/>
          </a:prstGeom>
        </p:spPr>
      </p:pic>
      <p:sp>
        <p:nvSpPr>
          <p:cNvPr id="6" name="TextBox 5"/>
          <p:cNvSpPr txBox="1"/>
          <p:nvPr/>
        </p:nvSpPr>
        <p:spPr>
          <a:xfrm>
            <a:off x="8704091" y="5662917"/>
            <a:ext cx="861133" cy="369332"/>
          </a:xfrm>
          <a:prstGeom prst="rect">
            <a:avLst/>
          </a:prstGeom>
          <a:noFill/>
        </p:spPr>
        <p:txBody>
          <a:bodyPr wrap="none" rtlCol="0">
            <a:spAutoFit/>
          </a:bodyPr>
          <a:lstStyle/>
          <a:p>
            <a:r>
              <a:rPr lang="en-GB" dirty="0"/>
              <a:t>filtered</a:t>
            </a:r>
          </a:p>
        </p:txBody>
      </p:sp>
      <p:sp>
        <p:nvSpPr>
          <p:cNvPr id="7" name="TextBox 6"/>
          <p:cNvSpPr txBox="1"/>
          <p:nvPr/>
        </p:nvSpPr>
        <p:spPr>
          <a:xfrm>
            <a:off x="2677101" y="5662917"/>
            <a:ext cx="1140056" cy="369332"/>
          </a:xfrm>
          <a:prstGeom prst="rect">
            <a:avLst/>
          </a:prstGeom>
          <a:noFill/>
        </p:spPr>
        <p:txBody>
          <a:bodyPr wrap="none" rtlCol="0">
            <a:spAutoFit/>
          </a:bodyPr>
          <a:lstStyle/>
          <a:p>
            <a:r>
              <a:rPr lang="en-GB" dirty="0"/>
              <a:t>un-filtered</a:t>
            </a:r>
          </a:p>
        </p:txBody>
      </p:sp>
    </p:spTree>
    <p:extLst>
      <p:ext uri="{BB962C8B-B14F-4D97-AF65-F5344CB8AC3E}">
        <p14:creationId xmlns:p14="http://schemas.microsoft.com/office/powerpoint/2010/main" val="1104377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24128" y="585216"/>
            <a:ext cx="9720072" cy="1499616"/>
          </a:xfrm>
        </p:spPr>
        <p:txBody>
          <a:bodyPr/>
          <a:lstStyle/>
          <a:p>
            <a:r>
              <a:rPr lang="en-GB" dirty="0"/>
              <a:t>Spatially filtered spectrogram results:</a:t>
            </a:r>
            <a:br>
              <a:rPr lang="en-GB" dirty="0"/>
            </a:br>
            <a:r>
              <a:rPr lang="en-GB" dirty="0"/>
              <a:t>filtering A sentence</a:t>
            </a:r>
          </a:p>
        </p:txBody>
      </p:sp>
      <p:pic>
        <p:nvPicPr>
          <p:cNvPr id="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3769" y="2084832"/>
            <a:ext cx="5986717" cy="3388315"/>
          </a:xfrm>
        </p:spPr>
      </p:pic>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16" y="2084833"/>
            <a:ext cx="5986716" cy="3388315"/>
          </a:xfrm>
          <a:prstGeom prst="rect">
            <a:avLst/>
          </a:prstGeom>
        </p:spPr>
      </p:pic>
      <p:sp>
        <p:nvSpPr>
          <p:cNvPr id="9" name="TextBox 8"/>
          <p:cNvSpPr txBox="1"/>
          <p:nvPr/>
        </p:nvSpPr>
        <p:spPr>
          <a:xfrm>
            <a:off x="8704091" y="5662917"/>
            <a:ext cx="861133" cy="369332"/>
          </a:xfrm>
          <a:prstGeom prst="rect">
            <a:avLst/>
          </a:prstGeom>
          <a:noFill/>
        </p:spPr>
        <p:txBody>
          <a:bodyPr wrap="none" rtlCol="0">
            <a:spAutoFit/>
          </a:bodyPr>
          <a:lstStyle/>
          <a:p>
            <a:r>
              <a:rPr lang="en-GB" dirty="0"/>
              <a:t>filtered</a:t>
            </a:r>
          </a:p>
        </p:txBody>
      </p:sp>
      <p:sp>
        <p:nvSpPr>
          <p:cNvPr id="10" name="TextBox 9"/>
          <p:cNvSpPr txBox="1"/>
          <p:nvPr/>
        </p:nvSpPr>
        <p:spPr>
          <a:xfrm>
            <a:off x="2677101" y="5662917"/>
            <a:ext cx="1140056" cy="369332"/>
          </a:xfrm>
          <a:prstGeom prst="rect">
            <a:avLst/>
          </a:prstGeom>
          <a:noFill/>
        </p:spPr>
        <p:txBody>
          <a:bodyPr wrap="none" rtlCol="0">
            <a:spAutoFit/>
          </a:bodyPr>
          <a:lstStyle/>
          <a:p>
            <a:r>
              <a:rPr lang="en-GB" dirty="0"/>
              <a:t>un-filtered</a:t>
            </a:r>
          </a:p>
        </p:txBody>
      </p:sp>
    </p:spTree>
    <p:extLst>
      <p:ext uri="{BB962C8B-B14F-4D97-AF65-F5344CB8AC3E}">
        <p14:creationId xmlns:p14="http://schemas.microsoft.com/office/powerpoint/2010/main" val="5680024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24128" y="585216"/>
            <a:ext cx="9720072" cy="1499616"/>
          </a:xfrm>
        </p:spPr>
        <p:txBody>
          <a:bodyPr/>
          <a:lstStyle/>
          <a:p>
            <a:r>
              <a:rPr lang="en-GB" dirty="0"/>
              <a:t>Spatially filtered spectrogram results:</a:t>
            </a:r>
            <a:br>
              <a:rPr lang="en-GB" dirty="0"/>
            </a:br>
            <a:r>
              <a:rPr lang="en-GB" dirty="0"/>
              <a:t>filtering A sentence</a:t>
            </a:r>
          </a:p>
        </p:txBody>
      </p:sp>
      <p:sp>
        <p:nvSpPr>
          <p:cNvPr id="14" name="TextBox 13"/>
          <p:cNvSpPr txBox="1"/>
          <p:nvPr/>
        </p:nvSpPr>
        <p:spPr>
          <a:xfrm>
            <a:off x="8704091" y="5662917"/>
            <a:ext cx="861133" cy="369332"/>
          </a:xfrm>
          <a:prstGeom prst="rect">
            <a:avLst/>
          </a:prstGeom>
          <a:noFill/>
        </p:spPr>
        <p:txBody>
          <a:bodyPr wrap="none" rtlCol="0">
            <a:spAutoFit/>
          </a:bodyPr>
          <a:lstStyle/>
          <a:p>
            <a:r>
              <a:rPr lang="en-GB" dirty="0"/>
              <a:t>filtered</a:t>
            </a:r>
          </a:p>
        </p:txBody>
      </p:sp>
      <p:sp>
        <p:nvSpPr>
          <p:cNvPr id="15" name="TextBox 14"/>
          <p:cNvSpPr txBox="1"/>
          <p:nvPr/>
        </p:nvSpPr>
        <p:spPr>
          <a:xfrm>
            <a:off x="2677101" y="5662917"/>
            <a:ext cx="1140056" cy="369332"/>
          </a:xfrm>
          <a:prstGeom prst="rect">
            <a:avLst/>
          </a:prstGeom>
          <a:noFill/>
        </p:spPr>
        <p:txBody>
          <a:bodyPr wrap="none" rtlCol="0">
            <a:spAutoFit/>
          </a:bodyPr>
          <a:lstStyle/>
          <a:p>
            <a:r>
              <a:rPr lang="en-GB" dirty="0"/>
              <a:t>un-filtered</a:t>
            </a:r>
          </a:p>
        </p:txBody>
      </p:sp>
      <p:pic>
        <p:nvPicPr>
          <p:cNvPr id="2" name="reco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77101" y="3467474"/>
            <a:ext cx="812800" cy="812800"/>
          </a:xfrm>
          <a:prstGeom prst="rect">
            <a:avLst/>
          </a:prstGeom>
        </p:spPr>
      </p:pic>
      <p:pic>
        <p:nvPicPr>
          <p:cNvPr id="5" name="recov10">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8704091" y="3467474"/>
            <a:ext cx="812800" cy="812800"/>
          </a:xfrm>
          <a:prstGeom prst="rect">
            <a:avLst/>
          </a:prstGeom>
        </p:spPr>
      </p:pic>
    </p:spTree>
    <p:extLst>
      <p:ext uri="{BB962C8B-B14F-4D97-AF65-F5344CB8AC3E}">
        <p14:creationId xmlns:p14="http://schemas.microsoft.com/office/powerpoint/2010/main" val="8520300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28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Spatially filtered spectrogram results:</a:t>
            </a:r>
            <a:br>
              <a:rPr lang="en-GB" dirty="0"/>
            </a:br>
            <a:r>
              <a:rPr lang="en-GB" dirty="0"/>
              <a:t>filtering A sentence heavily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5828" y="2099384"/>
            <a:ext cx="5784658" cy="3245835"/>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37" y="2099383"/>
            <a:ext cx="5784661" cy="3245837"/>
          </a:xfrm>
          <a:prstGeom prst="rect">
            <a:avLst/>
          </a:prstGeom>
        </p:spPr>
      </p:pic>
      <p:sp>
        <p:nvSpPr>
          <p:cNvPr id="6" name="TextBox 5"/>
          <p:cNvSpPr txBox="1"/>
          <p:nvPr/>
        </p:nvSpPr>
        <p:spPr>
          <a:xfrm>
            <a:off x="8704091" y="5662917"/>
            <a:ext cx="861133" cy="369332"/>
          </a:xfrm>
          <a:prstGeom prst="rect">
            <a:avLst/>
          </a:prstGeom>
          <a:noFill/>
        </p:spPr>
        <p:txBody>
          <a:bodyPr wrap="none" rtlCol="0">
            <a:spAutoFit/>
          </a:bodyPr>
          <a:lstStyle/>
          <a:p>
            <a:r>
              <a:rPr lang="en-GB" dirty="0"/>
              <a:t>filtered</a:t>
            </a:r>
          </a:p>
        </p:txBody>
      </p:sp>
      <p:sp>
        <p:nvSpPr>
          <p:cNvPr id="7" name="TextBox 6"/>
          <p:cNvSpPr txBox="1"/>
          <p:nvPr/>
        </p:nvSpPr>
        <p:spPr>
          <a:xfrm>
            <a:off x="2677101" y="5662917"/>
            <a:ext cx="1140056" cy="369332"/>
          </a:xfrm>
          <a:prstGeom prst="rect">
            <a:avLst/>
          </a:prstGeom>
          <a:noFill/>
        </p:spPr>
        <p:txBody>
          <a:bodyPr wrap="none" rtlCol="0">
            <a:spAutoFit/>
          </a:bodyPr>
          <a:lstStyle/>
          <a:p>
            <a:r>
              <a:rPr lang="en-GB" dirty="0"/>
              <a:t>un-filtered</a:t>
            </a:r>
          </a:p>
        </p:txBody>
      </p:sp>
    </p:spTree>
    <p:extLst>
      <p:ext uri="{BB962C8B-B14F-4D97-AF65-F5344CB8AC3E}">
        <p14:creationId xmlns:p14="http://schemas.microsoft.com/office/powerpoint/2010/main" val="19848943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24128" y="585216"/>
            <a:ext cx="9720072" cy="1499616"/>
          </a:xfrm>
        </p:spPr>
        <p:txBody>
          <a:bodyPr/>
          <a:lstStyle/>
          <a:p>
            <a:r>
              <a:rPr lang="en-GB" dirty="0"/>
              <a:t>Spatially filtered spectrogram results:</a:t>
            </a:r>
            <a:br>
              <a:rPr lang="en-GB" dirty="0"/>
            </a:br>
            <a:r>
              <a:rPr lang="en-GB" dirty="0"/>
              <a:t>filtering A sentence</a:t>
            </a:r>
          </a:p>
        </p:txBody>
      </p:sp>
      <p:pic>
        <p:nvPicPr>
          <p:cNvPr id="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3769" y="2084832"/>
            <a:ext cx="5986716" cy="3388315"/>
          </a:xfrm>
        </p:spPr>
      </p:pic>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16" y="2084833"/>
            <a:ext cx="5986716" cy="3388315"/>
          </a:xfrm>
          <a:prstGeom prst="rect">
            <a:avLst/>
          </a:prstGeom>
        </p:spPr>
      </p:pic>
      <p:sp>
        <p:nvSpPr>
          <p:cNvPr id="9" name="TextBox 8"/>
          <p:cNvSpPr txBox="1"/>
          <p:nvPr/>
        </p:nvSpPr>
        <p:spPr>
          <a:xfrm>
            <a:off x="8704091" y="5662917"/>
            <a:ext cx="861133" cy="369332"/>
          </a:xfrm>
          <a:prstGeom prst="rect">
            <a:avLst/>
          </a:prstGeom>
          <a:noFill/>
        </p:spPr>
        <p:txBody>
          <a:bodyPr wrap="none" rtlCol="0">
            <a:spAutoFit/>
          </a:bodyPr>
          <a:lstStyle/>
          <a:p>
            <a:r>
              <a:rPr lang="en-GB" dirty="0"/>
              <a:t>filtered</a:t>
            </a:r>
          </a:p>
        </p:txBody>
      </p:sp>
      <p:sp>
        <p:nvSpPr>
          <p:cNvPr id="10" name="TextBox 9"/>
          <p:cNvSpPr txBox="1"/>
          <p:nvPr/>
        </p:nvSpPr>
        <p:spPr>
          <a:xfrm>
            <a:off x="2677101" y="5662917"/>
            <a:ext cx="1140056" cy="369332"/>
          </a:xfrm>
          <a:prstGeom prst="rect">
            <a:avLst/>
          </a:prstGeom>
          <a:noFill/>
        </p:spPr>
        <p:txBody>
          <a:bodyPr wrap="none" rtlCol="0">
            <a:spAutoFit/>
          </a:bodyPr>
          <a:lstStyle/>
          <a:p>
            <a:r>
              <a:rPr lang="en-GB" dirty="0"/>
              <a:t>un-filtered</a:t>
            </a:r>
          </a:p>
        </p:txBody>
      </p:sp>
    </p:spTree>
    <p:extLst>
      <p:ext uri="{BB962C8B-B14F-4D97-AF65-F5344CB8AC3E}">
        <p14:creationId xmlns:p14="http://schemas.microsoft.com/office/powerpoint/2010/main" val="11089225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24128" y="585216"/>
            <a:ext cx="9720072" cy="1499616"/>
          </a:xfrm>
        </p:spPr>
        <p:txBody>
          <a:bodyPr/>
          <a:lstStyle/>
          <a:p>
            <a:r>
              <a:rPr lang="en-GB" dirty="0"/>
              <a:t>Spatially filtered spectrogram results:</a:t>
            </a:r>
            <a:br>
              <a:rPr lang="en-GB" dirty="0"/>
            </a:br>
            <a:r>
              <a:rPr lang="en-GB" dirty="0"/>
              <a:t>filtering A sentence</a:t>
            </a:r>
          </a:p>
        </p:txBody>
      </p:sp>
      <p:sp>
        <p:nvSpPr>
          <p:cNvPr id="14" name="TextBox 13"/>
          <p:cNvSpPr txBox="1"/>
          <p:nvPr/>
        </p:nvSpPr>
        <p:spPr>
          <a:xfrm>
            <a:off x="8704091" y="5662917"/>
            <a:ext cx="861133" cy="369332"/>
          </a:xfrm>
          <a:prstGeom prst="rect">
            <a:avLst/>
          </a:prstGeom>
          <a:noFill/>
        </p:spPr>
        <p:txBody>
          <a:bodyPr wrap="none" rtlCol="0">
            <a:spAutoFit/>
          </a:bodyPr>
          <a:lstStyle/>
          <a:p>
            <a:r>
              <a:rPr lang="en-GB" dirty="0"/>
              <a:t>filtered</a:t>
            </a:r>
          </a:p>
        </p:txBody>
      </p:sp>
      <p:sp>
        <p:nvSpPr>
          <p:cNvPr id="15" name="TextBox 14"/>
          <p:cNvSpPr txBox="1"/>
          <p:nvPr/>
        </p:nvSpPr>
        <p:spPr>
          <a:xfrm>
            <a:off x="2677101" y="5662917"/>
            <a:ext cx="1140056" cy="369332"/>
          </a:xfrm>
          <a:prstGeom prst="rect">
            <a:avLst/>
          </a:prstGeom>
          <a:noFill/>
        </p:spPr>
        <p:txBody>
          <a:bodyPr wrap="none" rtlCol="0">
            <a:spAutoFit/>
          </a:bodyPr>
          <a:lstStyle/>
          <a:p>
            <a:r>
              <a:rPr lang="en-GB" dirty="0"/>
              <a:t>un-filtered</a:t>
            </a:r>
          </a:p>
        </p:txBody>
      </p:sp>
      <p:pic>
        <p:nvPicPr>
          <p:cNvPr id="2" name="reco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77101" y="3467474"/>
            <a:ext cx="812800" cy="812800"/>
          </a:xfrm>
          <a:prstGeom prst="rect">
            <a:avLst/>
          </a:prstGeom>
        </p:spPr>
      </p:pic>
      <p:pic>
        <p:nvPicPr>
          <p:cNvPr id="3" name="recov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8704091" y="3467474"/>
            <a:ext cx="812800" cy="812800"/>
          </a:xfrm>
          <a:prstGeom prst="rect">
            <a:avLst/>
          </a:prstGeom>
        </p:spPr>
      </p:pic>
    </p:spTree>
    <p:extLst>
      <p:ext uri="{BB962C8B-B14F-4D97-AF65-F5344CB8AC3E}">
        <p14:creationId xmlns:p14="http://schemas.microsoft.com/office/powerpoint/2010/main" val="17987638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28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Generate white noise using standard normal distribution</a:t>
            </a:r>
          </a:p>
        </p:txBody>
      </p:sp>
      <mc:AlternateContent xmlns:mc="http://schemas.openxmlformats.org/markup-compatibility/2006" xmlns:a14="http://schemas.microsoft.com/office/drawing/2010/main">
        <mc:Choice Requires="a14">
          <p:sp>
            <p:nvSpPr>
              <p:cNvPr id="5" name="TextBox 4"/>
              <p:cNvSpPr txBox="1"/>
              <p:nvPr/>
            </p:nvSpPr>
            <p:spPr>
              <a:xfrm>
                <a:off x="2991192" y="3284611"/>
                <a:ext cx="5785944" cy="9640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charset="0"/>
                        </a:rPr>
                        <m:t>𝑓</m:t>
                      </m:r>
                      <m:d>
                        <m:dPr>
                          <m:ctrlPr>
                            <a:rPr lang="en-GB" sz="2800" b="0" i="1" smtClean="0">
                              <a:latin typeface="Cambria Math" charset="0"/>
                            </a:rPr>
                          </m:ctrlPr>
                        </m:dPr>
                        <m:e>
                          <m:r>
                            <a:rPr lang="en-GB" sz="2800" b="0" i="1" smtClean="0">
                              <a:latin typeface="Cambria Math" charset="0"/>
                            </a:rPr>
                            <m:t>𝑥</m:t>
                          </m:r>
                        </m:e>
                        <m:e>
                          <m:r>
                            <a:rPr lang="en-GB" sz="2800" b="0" i="1" smtClean="0">
                              <a:latin typeface="Cambria Math" charset="0"/>
                              <a:ea typeface="Cambria Math" charset="0"/>
                              <a:cs typeface="Cambria Math" charset="0"/>
                            </a:rPr>
                            <m:t>𝜇</m:t>
                          </m:r>
                          <m:r>
                            <a:rPr lang="en-GB" sz="2800" b="0" i="1" smtClean="0">
                              <a:latin typeface="Cambria Math" charset="0"/>
                              <a:ea typeface="Cambria Math" charset="0"/>
                              <a:cs typeface="Cambria Math" charset="0"/>
                            </a:rPr>
                            <m:t>,</m:t>
                          </m:r>
                          <m:sSup>
                            <m:sSupPr>
                              <m:ctrlPr>
                                <a:rPr lang="en-GB" sz="2800" b="0" i="1" smtClean="0">
                                  <a:latin typeface="Cambria Math" charset="0"/>
                                  <a:ea typeface="Cambria Math" charset="0"/>
                                  <a:cs typeface="Cambria Math" charset="0"/>
                                </a:rPr>
                              </m:ctrlPr>
                            </m:sSupPr>
                            <m:e>
                              <m:r>
                                <a:rPr lang="en-GB" sz="2800" b="0" i="1" smtClean="0">
                                  <a:latin typeface="Cambria Math" charset="0"/>
                                  <a:ea typeface="Cambria Math" charset="0"/>
                                  <a:cs typeface="Cambria Math" charset="0"/>
                                </a:rPr>
                                <m:t>𝜎</m:t>
                              </m:r>
                            </m:e>
                            <m:sup>
                              <m:r>
                                <a:rPr lang="en-GB" sz="2800" b="0" i="1" smtClean="0">
                                  <a:latin typeface="Cambria Math" charset="0"/>
                                  <a:ea typeface="Cambria Math" charset="0"/>
                                  <a:cs typeface="Cambria Math" charset="0"/>
                                </a:rPr>
                                <m:t>2</m:t>
                              </m:r>
                            </m:sup>
                          </m:sSup>
                        </m:e>
                      </m:d>
                      <m:r>
                        <a:rPr lang="en-GB" sz="2800" b="0" i="1" smtClean="0">
                          <a:latin typeface="Cambria Math" charset="0"/>
                        </a:rPr>
                        <m:t>=</m:t>
                      </m:r>
                      <m:f>
                        <m:fPr>
                          <m:ctrlPr>
                            <a:rPr lang="en-GB" sz="2800" b="0" i="1" smtClean="0">
                              <a:latin typeface="Cambria Math" charset="0"/>
                            </a:rPr>
                          </m:ctrlPr>
                        </m:fPr>
                        <m:num>
                          <m:r>
                            <a:rPr lang="en-GB" sz="2800" b="0" i="1" smtClean="0">
                              <a:latin typeface="Cambria Math" charset="0"/>
                            </a:rPr>
                            <m:t>1</m:t>
                          </m:r>
                        </m:num>
                        <m:den>
                          <m:rad>
                            <m:radPr>
                              <m:degHide m:val="on"/>
                              <m:ctrlPr>
                                <a:rPr lang="en-GB" sz="2800" b="0" i="1" smtClean="0">
                                  <a:latin typeface="Cambria Math" charset="0"/>
                                </a:rPr>
                              </m:ctrlPr>
                            </m:radPr>
                            <m:deg/>
                            <m:e>
                              <m:r>
                                <a:rPr lang="en-GB" sz="2800" b="0" i="1" smtClean="0">
                                  <a:latin typeface="Cambria Math" charset="0"/>
                                </a:rPr>
                                <m:t>2</m:t>
                              </m:r>
                              <m:r>
                                <a:rPr lang="en-GB" sz="2800" b="0" i="1" smtClean="0">
                                  <a:latin typeface="Cambria Math" charset="0"/>
                                  <a:ea typeface="Cambria Math" charset="0"/>
                                  <a:cs typeface="Cambria Math" charset="0"/>
                                </a:rPr>
                                <m:t>𝜋</m:t>
                              </m:r>
                              <m:sSup>
                                <m:sSupPr>
                                  <m:ctrlPr>
                                    <a:rPr lang="en-GB" sz="2800" b="0" i="1" smtClean="0">
                                      <a:latin typeface="Cambria Math" charset="0"/>
                                      <a:ea typeface="Cambria Math" charset="0"/>
                                      <a:cs typeface="Cambria Math" charset="0"/>
                                    </a:rPr>
                                  </m:ctrlPr>
                                </m:sSupPr>
                                <m:e>
                                  <m:r>
                                    <a:rPr lang="en-GB" sz="2800" b="0" i="1" smtClean="0">
                                      <a:latin typeface="Cambria Math" charset="0"/>
                                      <a:ea typeface="Cambria Math" charset="0"/>
                                      <a:cs typeface="Cambria Math" charset="0"/>
                                    </a:rPr>
                                    <m:t>𝜎</m:t>
                                  </m:r>
                                </m:e>
                                <m:sup>
                                  <m:r>
                                    <a:rPr lang="en-GB" sz="2800" b="0" i="1" smtClean="0">
                                      <a:latin typeface="Cambria Math" charset="0"/>
                                      <a:ea typeface="Cambria Math" charset="0"/>
                                      <a:cs typeface="Cambria Math" charset="0"/>
                                    </a:rPr>
                                    <m:t>2</m:t>
                                  </m:r>
                                </m:sup>
                              </m:sSup>
                            </m:e>
                          </m:rad>
                        </m:den>
                      </m:f>
                      <m:sSup>
                        <m:sSupPr>
                          <m:ctrlPr>
                            <a:rPr lang="en-GB" sz="2800" b="0" i="1" smtClean="0">
                              <a:latin typeface="Cambria Math" charset="0"/>
                            </a:rPr>
                          </m:ctrlPr>
                        </m:sSupPr>
                        <m:e>
                          <m:r>
                            <a:rPr lang="en-GB" sz="2800" b="0" i="1" smtClean="0">
                              <a:latin typeface="Cambria Math" charset="0"/>
                            </a:rPr>
                            <m:t>𝑒</m:t>
                          </m:r>
                        </m:e>
                        <m:sup>
                          <m:r>
                            <a:rPr lang="en-GB" sz="2800" b="0" i="1" smtClean="0">
                              <a:latin typeface="Cambria Math" charset="0"/>
                            </a:rPr>
                            <m:t>−</m:t>
                          </m:r>
                          <m:f>
                            <m:fPr>
                              <m:ctrlPr>
                                <a:rPr lang="en-GB" sz="2800" b="0" i="1" smtClean="0">
                                  <a:latin typeface="Cambria Math" charset="0"/>
                                </a:rPr>
                              </m:ctrlPr>
                            </m:fPr>
                            <m:num>
                              <m:sSup>
                                <m:sSupPr>
                                  <m:ctrlPr>
                                    <a:rPr lang="en-GB" sz="2800" b="0" i="1" smtClean="0">
                                      <a:latin typeface="Cambria Math" charset="0"/>
                                    </a:rPr>
                                  </m:ctrlPr>
                                </m:sSupPr>
                                <m:e>
                                  <m:r>
                                    <a:rPr lang="en-GB" sz="2800" b="0" i="1" smtClean="0">
                                      <a:latin typeface="Cambria Math" charset="0"/>
                                    </a:rPr>
                                    <m:t>(</m:t>
                                  </m:r>
                                  <m:r>
                                    <a:rPr lang="en-GB" sz="2800" b="0" i="1" smtClean="0">
                                      <a:latin typeface="Cambria Math" charset="0"/>
                                    </a:rPr>
                                    <m:t>𝑥</m:t>
                                  </m:r>
                                  <m:r>
                                    <a:rPr lang="en-GB" sz="2800" b="0" i="1" smtClean="0">
                                      <a:latin typeface="Cambria Math" charset="0"/>
                                    </a:rPr>
                                    <m:t>−</m:t>
                                  </m:r>
                                  <m:r>
                                    <a:rPr lang="en-GB" sz="2800" b="0" i="1" smtClean="0">
                                      <a:latin typeface="Cambria Math" charset="0"/>
                                      <a:ea typeface="Cambria Math" charset="0"/>
                                      <a:cs typeface="Cambria Math" charset="0"/>
                                    </a:rPr>
                                    <m:t>𝜇</m:t>
                                  </m:r>
                                  <m:r>
                                    <a:rPr lang="en-GB" sz="2800" b="0" i="1" smtClean="0">
                                      <a:latin typeface="Cambria Math" charset="0"/>
                                    </a:rPr>
                                    <m:t>)</m:t>
                                  </m:r>
                                </m:e>
                                <m:sup>
                                  <m:r>
                                    <a:rPr lang="en-GB" sz="2800" b="0" i="1" smtClean="0">
                                      <a:latin typeface="Cambria Math" charset="0"/>
                                    </a:rPr>
                                    <m:t>2</m:t>
                                  </m:r>
                                </m:sup>
                              </m:sSup>
                            </m:num>
                            <m:den>
                              <m:r>
                                <a:rPr lang="en-GB" sz="2800" b="0" i="1" smtClean="0">
                                  <a:latin typeface="Cambria Math" charset="0"/>
                                </a:rPr>
                                <m:t>2</m:t>
                              </m:r>
                              <m:sSup>
                                <m:sSupPr>
                                  <m:ctrlPr>
                                    <a:rPr lang="en-GB" sz="2800" b="0" i="1" smtClean="0">
                                      <a:latin typeface="Cambria Math" charset="0"/>
                                      <a:ea typeface="Cambria Math" charset="0"/>
                                      <a:cs typeface="Cambria Math" charset="0"/>
                                    </a:rPr>
                                  </m:ctrlPr>
                                </m:sSupPr>
                                <m:e>
                                  <m:r>
                                    <a:rPr lang="en-GB" sz="2800" b="0" i="1" smtClean="0">
                                      <a:latin typeface="Cambria Math" charset="0"/>
                                      <a:ea typeface="Cambria Math" charset="0"/>
                                      <a:cs typeface="Cambria Math" charset="0"/>
                                    </a:rPr>
                                    <m:t>𝜎</m:t>
                                  </m:r>
                                </m:e>
                                <m:sup>
                                  <m:r>
                                    <a:rPr lang="en-GB" sz="2800" b="0" i="1" smtClean="0">
                                      <a:latin typeface="Cambria Math" charset="0"/>
                                      <a:ea typeface="Cambria Math" charset="0"/>
                                      <a:cs typeface="Cambria Math" charset="0"/>
                                    </a:rPr>
                                    <m:t>2</m:t>
                                  </m:r>
                                </m:sup>
                              </m:sSup>
                            </m:den>
                          </m:f>
                        </m:sup>
                      </m:sSup>
                    </m:oMath>
                  </m:oMathPara>
                </a14:m>
                <a:endParaRPr lang="en-GB"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991192" y="3284611"/>
                <a:ext cx="5785944" cy="964046"/>
              </a:xfrm>
              <a:prstGeom prst="rect">
                <a:avLst/>
              </a:prstGeom>
              <a:blipFill rotWithShape="0">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91192" y="4351411"/>
                <a:ext cx="5785944" cy="43088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2800" i="1" smtClean="0">
                          <a:latin typeface="Cambria Math" charset="0"/>
                          <a:ea typeface="Cambria Math" charset="0"/>
                          <a:cs typeface="Cambria Math" charset="0"/>
                        </a:rPr>
                        <m:t>𝜇</m:t>
                      </m:r>
                      <m:r>
                        <a:rPr lang="en-GB" sz="2800" b="0" i="1" smtClean="0">
                          <a:latin typeface="Cambria Math" charset="0"/>
                          <a:ea typeface="Cambria Math" charset="0"/>
                          <a:cs typeface="Cambria Math" charset="0"/>
                        </a:rPr>
                        <m:t>=0</m:t>
                      </m:r>
                    </m:oMath>
                  </m:oMathPara>
                </a14:m>
                <a:endParaRPr lang="en-GB"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2991192" y="4351411"/>
                <a:ext cx="5785944" cy="430887"/>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991192" y="4885052"/>
                <a:ext cx="5785944" cy="43088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GB" sz="2800" i="1" smtClean="0">
                              <a:latin typeface="Cambria Math" charset="0"/>
                              <a:ea typeface="Cambria Math" charset="0"/>
                              <a:cs typeface="Cambria Math" charset="0"/>
                            </a:rPr>
                          </m:ctrlPr>
                        </m:sSupPr>
                        <m:e>
                          <m:r>
                            <a:rPr lang="en-GB" sz="2800" i="1">
                              <a:latin typeface="Cambria Math" charset="0"/>
                              <a:ea typeface="Cambria Math" charset="0"/>
                              <a:cs typeface="Cambria Math" charset="0"/>
                            </a:rPr>
                            <m:t>𝜎</m:t>
                          </m:r>
                        </m:e>
                        <m:sup>
                          <m:r>
                            <a:rPr lang="en-GB" sz="2800" i="1">
                              <a:latin typeface="Cambria Math" charset="0"/>
                              <a:ea typeface="Cambria Math" charset="0"/>
                              <a:cs typeface="Cambria Math" charset="0"/>
                            </a:rPr>
                            <m:t>2</m:t>
                          </m:r>
                        </m:sup>
                      </m:sSup>
                      <m:r>
                        <a:rPr lang="en-GB" sz="2800" b="0" i="1" smtClean="0">
                          <a:latin typeface="Cambria Math" charset="0"/>
                          <a:ea typeface="Cambria Math" charset="0"/>
                          <a:cs typeface="Cambria Math" charset="0"/>
                        </a:rPr>
                        <m:t>=1</m:t>
                      </m:r>
                    </m:oMath>
                  </m:oMathPara>
                </a14:m>
                <a:endParaRPr lang="en-GB"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2991192" y="4885052"/>
                <a:ext cx="5785944" cy="430887"/>
              </a:xfrm>
              <a:prstGeom prst="rect">
                <a:avLst/>
              </a:prstGeom>
              <a:blipFill rotWithShape="0">
                <a:blip r:embed="rId4"/>
                <a:stretch>
                  <a:fillRect/>
                </a:stretch>
              </a:blipFill>
            </p:spPr>
            <p:txBody>
              <a:bodyPr/>
              <a:lstStyle/>
              <a:p>
                <a:r>
                  <a:rPr lang="en-GB">
                    <a:noFill/>
                  </a:rPr>
                  <a:t> </a:t>
                </a:r>
              </a:p>
            </p:txBody>
          </p:sp>
        </mc:Fallback>
      </mc:AlternateContent>
      <p:sp>
        <p:nvSpPr>
          <p:cNvPr id="9" name="TextBox 8"/>
          <p:cNvSpPr txBox="1"/>
          <p:nvPr/>
        </p:nvSpPr>
        <p:spPr>
          <a:xfrm>
            <a:off x="544942" y="5686425"/>
            <a:ext cx="6828408" cy="369332"/>
          </a:xfrm>
          <a:prstGeom prst="rect">
            <a:avLst/>
          </a:prstGeom>
          <a:noFill/>
        </p:spPr>
        <p:txBody>
          <a:bodyPr wrap="none" rtlCol="0">
            <a:spAutoFit/>
          </a:bodyPr>
          <a:lstStyle/>
          <a:p>
            <a:r>
              <a:rPr lang="en-GB" dirty="0"/>
              <a:t>Noise generated to contain as many samples as the stretched word does</a:t>
            </a:r>
          </a:p>
        </p:txBody>
      </p:sp>
    </p:spTree>
    <p:extLst>
      <p:ext uri="{BB962C8B-B14F-4D97-AF65-F5344CB8AC3E}">
        <p14:creationId xmlns:p14="http://schemas.microsoft.com/office/powerpoint/2010/main" val="20590826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Spatially filtered spectrogram results:</a:t>
            </a:r>
            <a:br>
              <a:rPr lang="en-GB" dirty="0"/>
            </a:br>
            <a:r>
              <a:rPr lang="en-GB" dirty="0"/>
              <a:t>filtering A sentence heavily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5829" y="2099384"/>
            <a:ext cx="5784656" cy="3245835"/>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37" y="2099383"/>
            <a:ext cx="5784661" cy="3245837"/>
          </a:xfrm>
          <a:prstGeom prst="rect">
            <a:avLst/>
          </a:prstGeom>
        </p:spPr>
      </p:pic>
      <p:sp>
        <p:nvSpPr>
          <p:cNvPr id="6" name="TextBox 5"/>
          <p:cNvSpPr txBox="1"/>
          <p:nvPr/>
        </p:nvSpPr>
        <p:spPr>
          <a:xfrm>
            <a:off x="8704091" y="5662917"/>
            <a:ext cx="861133" cy="369332"/>
          </a:xfrm>
          <a:prstGeom prst="rect">
            <a:avLst/>
          </a:prstGeom>
          <a:noFill/>
        </p:spPr>
        <p:txBody>
          <a:bodyPr wrap="none" rtlCol="0">
            <a:spAutoFit/>
          </a:bodyPr>
          <a:lstStyle/>
          <a:p>
            <a:r>
              <a:rPr lang="en-GB" dirty="0"/>
              <a:t>filtered</a:t>
            </a:r>
          </a:p>
        </p:txBody>
      </p:sp>
      <p:sp>
        <p:nvSpPr>
          <p:cNvPr id="7" name="TextBox 6"/>
          <p:cNvSpPr txBox="1"/>
          <p:nvPr/>
        </p:nvSpPr>
        <p:spPr>
          <a:xfrm>
            <a:off x="2677101" y="5662917"/>
            <a:ext cx="1140056" cy="369332"/>
          </a:xfrm>
          <a:prstGeom prst="rect">
            <a:avLst/>
          </a:prstGeom>
          <a:noFill/>
        </p:spPr>
        <p:txBody>
          <a:bodyPr wrap="none" rtlCol="0">
            <a:spAutoFit/>
          </a:bodyPr>
          <a:lstStyle/>
          <a:p>
            <a:r>
              <a:rPr lang="en-GB" dirty="0"/>
              <a:t>un-filtered</a:t>
            </a:r>
          </a:p>
        </p:txBody>
      </p:sp>
    </p:spTree>
    <p:extLst>
      <p:ext uri="{BB962C8B-B14F-4D97-AF65-F5344CB8AC3E}">
        <p14:creationId xmlns:p14="http://schemas.microsoft.com/office/powerpoint/2010/main" val="12012647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24128" y="585216"/>
            <a:ext cx="9720072" cy="1499616"/>
          </a:xfrm>
        </p:spPr>
        <p:txBody>
          <a:bodyPr/>
          <a:lstStyle/>
          <a:p>
            <a:r>
              <a:rPr lang="en-GB" dirty="0"/>
              <a:t>Spatially filtered spectrogram results:</a:t>
            </a:r>
            <a:br>
              <a:rPr lang="en-GB" dirty="0"/>
            </a:br>
            <a:r>
              <a:rPr lang="en-GB" dirty="0"/>
              <a:t>filtering A sentence</a:t>
            </a:r>
          </a:p>
        </p:txBody>
      </p:sp>
      <p:pic>
        <p:nvPicPr>
          <p:cNvPr id="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3769" y="2084832"/>
            <a:ext cx="5986716" cy="3388314"/>
          </a:xfrm>
        </p:spPr>
      </p:pic>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16" y="2084833"/>
            <a:ext cx="5986716" cy="3388315"/>
          </a:xfrm>
          <a:prstGeom prst="rect">
            <a:avLst/>
          </a:prstGeom>
        </p:spPr>
      </p:pic>
      <p:sp>
        <p:nvSpPr>
          <p:cNvPr id="9" name="TextBox 8"/>
          <p:cNvSpPr txBox="1"/>
          <p:nvPr/>
        </p:nvSpPr>
        <p:spPr>
          <a:xfrm>
            <a:off x="8704091" y="5662917"/>
            <a:ext cx="861133" cy="369332"/>
          </a:xfrm>
          <a:prstGeom prst="rect">
            <a:avLst/>
          </a:prstGeom>
          <a:noFill/>
        </p:spPr>
        <p:txBody>
          <a:bodyPr wrap="none" rtlCol="0">
            <a:spAutoFit/>
          </a:bodyPr>
          <a:lstStyle/>
          <a:p>
            <a:r>
              <a:rPr lang="en-GB" dirty="0"/>
              <a:t>filtered</a:t>
            </a:r>
          </a:p>
        </p:txBody>
      </p:sp>
      <p:sp>
        <p:nvSpPr>
          <p:cNvPr id="10" name="TextBox 9"/>
          <p:cNvSpPr txBox="1"/>
          <p:nvPr/>
        </p:nvSpPr>
        <p:spPr>
          <a:xfrm>
            <a:off x="2677101" y="5662917"/>
            <a:ext cx="1140056" cy="369332"/>
          </a:xfrm>
          <a:prstGeom prst="rect">
            <a:avLst/>
          </a:prstGeom>
          <a:noFill/>
        </p:spPr>
        <p:txBody>
          <a:bodyPr wrap="none" rtlCol="0">
            <a:spAutoFit/>
          </a:bodyPr>
          <a:lstStyle/>
          <a:p>
            <a:r>
              <a:rPr lang="en-GB" dirty="0"/>
              <a:t>un-filtered</a:t>
            </a:r>
          </a:p>
        </p:txBody>
      </p:sp>
    </p:spTree>
    <p:extLst>
      <p:ext uri="{BB962C8B-B14F-4D97-AF65-F5344CB8AC3E}">
        <p14:creationId xmlns:p14="http://schemas.microsoft.com/office/powerpoint/2010/main" val="11633583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24128" y="585216"/>
            <a:ext cx="9720072" cy="1499616"/>
          </a:xfrm>
        </p:spPr>
        <p:txBody>
          <a:bodyPr/>
          <a:lstStyle/>
          <a:p>
            <a:r>
              <a:rPr lang="en-GB" dirty="0"/>
              <a:t>Spatially filtered spectrogram results:</a:t>
            </a:r>
            <a:br>
              <a:rPr lang="en-GB" dirty="0"/>
            </a:br>
            <a:r>
              <a:rPr lang="en-GB" dirty="0"/>
              <a:t>filtering A sentence</a:t>
            </a:r>
          </a:p>
        </p:txBody>
      </p:sp>
      <p:sp>
        <p:nvSpPr>
          <p:cNvPr id="14" name="TextBox 13"/>
          <p:cNvSpPr txBox="1"/>
          <p:nvPr/>
        </p:nvSpPr>
        <p:spPr>
          <a:xfrm>
            <a:off x="8704091" y="5662917"/>
            <a:ext cx="861133" cy="369332"/>
          </a:xfrm>
          <a:prstGeom prst="rect">
            <a:avLst/>
          </a:prstGeom>
          <a:noFill/>
        </p:spPr>
        <p:txBody>
          <a:bodyPr wrap="none" rtlCol="0">
            <a:spAutoFit/>
          </a:bodyPr>
          <a:lstStyle/>
          <a:p>
            <a:r>
              <a:rPr lang="en-GB" dirty="0"/>
              <a:t>filtered</a:t>
            </a:r>
          </a:p>
        </p:txBody>
      </p:sp>
      <p:sp>
        <p:nvSpPr>
          <p:cNvPr id="15" name="TextBox 14"/>
          <p:cNvSpPr txBox="1"/>
          <p:nvPr/>
        </p:nvSpPr>
        <p:spPr>
          <a:xfrm>
            <a:off x="2677101" y="5662917"/>
            <a:ext cx="1140056" cy="369332"/>
          </a:xfrm>
          <a:prstGeom prst="rect">
            <a:avLst/>
          </a:prstGeom>
          <a:noFill/>
        </p:spPr>
        <p:txBody>
          <a:bodyPr wrap="none" rtlCol="0">
            <a:spAutoFit/>
          </a:bodyPr>
          <a:lstStyle/>
          <a:p>
            <a:r>
              <a:rPr lang="en-GB" dirty="0"/>
              <a:t>un-filtered</a:t>
            </a:r>
          </a:p>
        </p:txBody>
      </p:sp>
      <p:pic>
        <p:nvPicPr>
          <p:cNvPr id="2" name="reco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77101" y="3467474"/>
            <a:ext cx="812800" cy="812800"/>
          </a:xfrm>
          <a:prstGeom prst="rect">
            <a:avLst/>
          </a:prstGeom>
        </p:spPr>
      </p:pic>
      <p:pic>
        <p:nvPicPr>
          <p:cNvPr id="5" name="recov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8704091" y="3467474"/>
            <a:ext cx="812800" cy="812800"/>
          </a:xfrm>
          <a:prstGeom prst="rect">
            <a:avLst/>
          </a:prstGeom>
        </p:spPr>
      </p:pic>
    </p:spTree>
    <p:extLst>
      <p:ext uri="{BB962C8B-B14F-4D97-AF65-F5344CB8AC3E}">
        <p14:creationId xmlns:p14="http://schemas.microsoft.com/office/powerpoint/2010/main" val="18734897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28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Decompose noise and word through </a:t>
            </a:r>
            <a:r>
              <a:rPr lang="en-GB" dirty="0" err="1"/>
              <a:t>gammatone</a:t>
            </a:r>
            <a:r>
              <a:rPr lang="en-GB" dirty="0"/>
              <a:t> bank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3975" y="1696528"/>
            <a:ext cx="6876956" cy="515771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011" y="2718316"/>
            <a:ext cx="1581150" cy="790575"/>
          </a:xfrm>
          <a:prstGeom prst="rect">
            <a:avLst/>
          </a:prstGeom>
        </p:spPr>
      </p:pic>
      <p:sp>
        <p:nvSpPr>
          <p:cNvPr id="12" name="TextBox 11"/>
          <p:cNvSpPr txBox="1"/>
          <p:nvPr/>
        </p:nvSpPr>
        <p:spPr>
          <a:xfrm>
            <a:off x="2747740" y="2407836"/>
            <a:ext cx="843693" cy="369332"/>
          </a:xfrm>
          <a:prstGeom prst="rect">
            <a:avLst/>
          </a:prstGeom>
          <a:noFill/>
        </p:spPr>
        <p:txBody>
          <a:bodyPr wrap="none" rtlCol="0">
            <a:spAutoFit/>
          </a:bodyPr>
          <a:lstStyle/>
          <a:p>
            <a:r>
              <a:rPr lang="en-GB" dirty="0"/>
              <a:t>WORD</a:t>
            </a:r>
          </a:p>
        </p:txBody>
      </p:sp>
      <p:pic>
        <p:nvPicPr>
          <p:cNvPr id="13" name="Picture 12"/>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500"/>
                    </a14:imgEffect>
                    <a14:imgEffect>
                      <a14:saturation sat="17000"/>
                    </a14:imgEffect>
                  </a14:imgLayer>
                </a14:imgProps>
              </a:ext>
              <a:ext uri="{28A0092B-C50C-407E-A947-70E740481C1C}">
                <a14:useLocalDpi xmlns:a14="http://schemas.microsoft.com/office/drawing/2010/main" val="0"/>
              </a:ext>
            </a:extLst>
          </a:blip>
          <a:srcRect l="6737" t="7774" r="4102" b="12508"/>
          <a:stretch/>
        </p:blipFill>
        <p:spPr>
          <a:xfrm>
            <a:off x="2379011" y="4529138"/>
            <a:ext cx="1581149" cy="814387"/>
          </a:xfrm>
          <a:prstGeom prst="rect">
            <a:avLst/>
          </a:prstGeom>
          <a:solidFill>
            <a:srgbClr val="FF0000"/>
          </a:solidFill>
        </p:spPr>
      </p:pic>
      <p:sp>
        <p:nvSpPr>
          <p:cNvPr id="14" name="TextBox 13"/>
          <p:cNvSpPr txBox="1"/>
          <p:nvPr/>
        </p:nvSpPr>
        <p:spPr>
          <a:xfrm>
            <a:off x="2777490" y="4159806"/>
            <a:ext cx="784189" cy="369332"/>
          </a:xfrm>
          <a:prstGeom prst="rect">
            <a:avLst/>
          </a:prstGeom>
          <a:noFill/>
        </p:spPr>
        <p:txBody>
          <a:bodyPr wrap="none" rtlCol="0">
            <a:spAutoFit/>
          </a:bodyPr>
          <a:lstStyle/>
          <a:p>
            <a:r>
              <a:rPr lang="en-GB" dirty="0"/>
              <a:t>NOISE</a:t>
            </a:r>
          </a:p>
        </p:txBody>
      </p:sp>
      <p:sp>
        <p:nvSpPr>
          <p:cNvPr id="15" name="Right Arrow 14"/>
          <p:cNvSpPr/>
          <p:nvPr/>
        </p:nvSpPr>
        <p:spPr>
          <a:xfrm>
            <a:off x="4351852" y="2915959"/>
            <a:ext cx="571500" cy="3952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ight Arrow 15"/>
          <p:cNvSpPr/>
          <p:nvPr/>
        </p:nvSpPr>
        <p:spPr>
          <a:xfrm>
            <a:off x="4351852" y="4738687"/>
            <a:ext cx="571500" cy="395288"/>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788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Obtain Envelope of each filter’s output signal for word input into </a:t>
            </a:r>
            <a:r>
              <a:rPr lang="en-GB" dirty="0" err="1"/>
              <a:t>filterbank</a:t>
            </a:r>
            <a:endParaRPr lang="en-GB" dirty="0"/>
          </a:p>
        </p:txBody>
      </p:sp>
      <p:sp>
        <p:nvSpPr>
          <p:cNvPr id="4" name="TextBox 3"/>
          <p:cNvSpPr txBox="1"/>
          <p:nvPr/>
        </p:nvSpPr>
        <p:spPr>
          <a:xfrm>
            <a:off x="1024128" y="2500042"/>
            <a:ext cx="8589146" cy="369332"/>
          </a:xfrm>
          <a:prstGeom prst="rect">
            <a:avLst/>
          </a:prstGeom>
          <a:noFill/>
        </p:spPr>
        <p:txBody>
          <a:bodyPr wrap="none" rtlCol="0">
            <a:spAutoFit/>
          </a:bodyPr>
          <a:lstStyle/>
          <a:p>
            <a:r>
              <a:rPr lang="en-GB" dirty="0"/>
              <a:t>Envelopes are given by taking the Hilbert transform of the signal to form the analytic signal </a:t>
            </a:r>
          </a:p>
        </p:txBody>
      </p:sp>
      <mc:AlternateContent xmlns:mc="http://schemas.openxmlformats.org/markup-compatibility/2006" xmlns:a14="http://schemas.microsoft.com/office/drawing/2010/main">
        <mc:Choice Requires="a14">
          <p:sp>
            <p:nvSpPr>
              <p:cNvPr id="9" name="TextBox 8"/>
              <p:cNvSpPr txBox="1"/>
              <p:nvPr/>
            </p:nvSpPr>
            <p:spPr>
              <a:xfrm>
                <a:off x="1024128" y="3387668"/>
                <a:ext cx="4963994" cy="39010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GB" sz="2400" b="0" i="1" smtClean="0">
                              <a:latin typeface="Cambria Math" charset="0"/>
                            </a:rPr>
                          </m:ctrlPr>
                        </m:accPr>
                        <m:e>
                          <m:r>
                            <a:rPr lang="en-GB" sz="2400" b="0" i="1" smtClean="0">
                              <a:latin typeface="Cambria Math" charset="0"/>
                            </a:rPr>
                            <m:t>𝑓</m:t>
                          </m:r>
                        </m:e>
                      </m:acc>
                      <m:d>
                        <m:dPr>
                          <m:ctrlPr>
                            <a:rPr lang="en-GB" sz="2400" b="0" i="1" smtClean="0">
                              <a:latin typeface="Cambria Math" charset="0"/>
                            </a:rPr>
                          </m:ctrlPr>
                        </m:dPr>
                        <m:e>
                          <m:r>
                            <a:rPr lang="en-GB" sz="2400" b="0" i="1" smtClean="0">
                              <a:latin typeface="Cambria Math" charset="0"/>
                            </a:rPr>
                            <m:t>𝑡</m:t>
                          </m:r>
                        </m:e>
                      </m:d>
                      <m:r>
                        <a:rPr lang="en-GB" sz="2400" b="0" i="1" smtClean="0">
                          <a:latin typeface="Cambria Math" charset="0"/>
                        </a:rPr>
                        <m:t>=</m:t>
                      </m:r>
                      <m:r>
                        <a:rPr lang="en-GB" sz="2400" b="0" i="1" smtClean="0">
                          <a:latin typeface="Cambria Math" charset="0"/>
                        </a:rPr>
                        <m:t>𝐻</m:t>
                      </m:r>
                      <m:d>
                        <m:dPr>
                          <m:begChr m:val="["/>
                          <m:endChr m:val="]"/>
                          <m:ctrlPr>
                            <a:rPr lang="en-GB" sz="2400" b="0" i="1" smtClean="0">
                              <a:latin typeface="Cambria Math" charset="0"/>
                            </a:rPr>
                          </m:ctrlPr>
                        </m:dPr>
                        <m:e>
                          <m:r>
                            <a:rPr lang="en-GB" sz="2400" b="0" i="1" smtClean="0">
                              <a:latin typeface="Cambria Math" charset="0"/>
                            </a:rPr>
                            <m:t>𝑓</m:t>
                          </m:r>
                          <m:r>
                            <a:rPr lang="en-GB" sz="2400" b="0" i="1" smtClean="0">
                              <a:latin typeface="Cambria Math" charset="0"/>
                            </a:rPr>
                            <m:t>(</m:t>
                          </m:r>
                          <m:r>
                            <a:rPr lang="en-GB" sz="2400" b="0" i="1" smtClean="0">
                              <a:latin typeface="Cambria Math" charset="0"/>
                            </a:rPr>
                            <m:t>𝑡</m:t>
                          </m:r>
                          <m:r>
                            <a:rPr lang="en-GB" sz="2400" b="0" i="1" smtClean="0">
                              <a:latin typeface="Cambria Math" charset="0"/>
                            </a:rPr>
                            <m:t>)</m:t>
                          </m:r>
                        </m:e>
                      </m:d>
                    </m:oMath>
                  </m:oMathPara>
                </a14:m>
                <a:endParaRPr lang="en-GB"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024128" y="3387668"/>
                <a:ext cx="4963994" cy="390107"/>
              </a:xfrm>
              <a:prstGeom prst="rect">
                <a:avLst/>
              </a:prstGeom>
              <a:blipFill rotWithShape="0">
                <a:blip r:embed="rId2"/>
                <a:stretch>
                  <a:fillRect l="-1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024128" y="4330444"/>
                <a:ext cx="5913010" cy="390107"/>
              </a:xfrm>
              <a:prstGeom prst="rect">
                <a:avLst/>
              </a:prstGeom>
              <a:noFill/>
            </p:spPr>
            <p:txBody>
              <a:bodyPr wrap="square" lIns="0" tIns="0" rIns="0" bIns="0" rtlCol="0">
                <a:spAutoFit/>
              </a:bodyPr>
              <a:lstStyle/>
              <a:p>
                <a14:m>
                  <m:oMath xmlns:m="http://schemas.openxmlformats.org/officeDocument/2006/math">
                    <m:sSub>
                      <m:sSubPr>
                        <m:ctrlPr>
                          <a:rPr lang="en-GB" sz="2400" b="0" i="1" smtClean="0">
                            <a:latin typeface="Cambria Math" charset="0"/>
                          </a:rPr>
                        </m:ctrlPr>
                      </m:sSubPr>
                      <m:e>
                        <m:r>
                          <a:rPr lang="en-GB" sz="2400" b="0" i="1" smtClean="0">
                            <a:latin typeface="Cambria Math" charset="0"/>
                          </a:rPr>
                          <m:t>𝑓</m:t>
                        </m:r>
                      </m:e>
                      <m:sub>
                        <m:r>
                          <a:rPr lang="en-GB" sz="2400" b="0" i="1" smtClean="0">
                            <a:latin typeface="Cambria Math" charset="0"/>
                          </a:rPr>
                          <m:t>𝑎</m:t>
                        </m:r>
                      </m:sub>
                    </m:sSub>
                    <m:d>
                      <m:dPr>
                        <m:ctrlPr>
                          <a:rPr lang="en-GB" sz="2400" b="0" i="1" smtClean="0">
                            <a:latin typeface="Cambria Math" charset="0"/>
                          </a:rPr>
                        </m:ctrlPr>
                      </m:dPr>
                      <m:e>
                        <m:r>
                          <a:rPr lang="en-GB" sz="2400" b="0" i="1" smtClean="0">
                            <a:latin typeface="Cambria Math" charset="0"/>
                          </a:rPr>
                          <m:t>𝑡</m:t>
                        </m:r>
                      </m:e>
                    </m:d>
                    <m:r>
                      <a:rPr lang="en-GB" sz="2400" b="0" i="1" smtClean="0">
                        <a:latin typeface="Cambria Math" charset="0"/>
                      </a:rPr>
                      <m:t>=</m:t>
                    </m:r>
                    <m:r>
                      <a:rPr lang="en-GB" sz="2400" b="0" i="1" smtClean="0">
                        <a:latin typeface="Cambria Math" charset="0"/>
                      </a:rPr>
                      <m:t>𝑓</m:t>
                    </m:r>
                    <m:d>
                      <m:dPr>
                        <m:ctrlPr>
                          <a:rPr lang="en-GB" sz="2400" b="0" i="1" smtClean="0">
                            <a:latin typeface="Cambria Math" charset="0"/>
                          </a:rPr>
                        </m:ctrlPr>
                      </m:dPr>
                      <m:e>
                        <m:r>
                          <a:rPr lang="en-GB" sz="2400" b="0" i="1" smtClean="0">
                            <a:latin typeface="Cambria Math" charset="0"/>
                          </a:rPr>
                          <m:t>𝑡</m:t>
                        </m:r>
                      </m:e>
                    </m:d>
                    <m:r>
                      <a:rPr lang="en-GB" sz="2400" b="0" i="1" smtClean="0">
                        <a:latin typeface="Cambria Math" charset="0"/>
                      </a:rPr>
                      <m:t>+</m:t>
                    </m:r>
                    <m:r>
                      <a:rPr lang="en-GB" sz="2400" b="0" i="1" smtClean="0">
                        <a:latin typeface="Cambria Math" charset="0"/>
                      </a:rPr>
                      <m:t>𝑖</m:t>
                    </m:r>
                  </m:oMath>
                </a14:m>
                <a:r>
                  <a:rPr lang="en-GB" sz="2400" dirty="0"/>
                  <a:t> </a:t>
                </a:r>
                <a14:m>
                  <m:oMath xmlns:m="http://schemas.openxmlformats.org/officeDocument/2006/math">
                    <m:acc>
                      <m:accPr>
                        <m:chr m:val="̂"/>
                        <m:ctrlPr>
                          <a:rPr lang="en-GB" sz="2400" i="1">
                            <a:latin typeface="Cambria Math" charset="0"/>
                          </a:rPr>
                        </m:ctrlPr>
                      </m:accPr>
                      <m:e>
                        <m:r>
                          <a:rPr lang="en-GB" sz="2400" i="1">
                            <a:latin typeface="Cambria Math" charset="0"/>
                          </a:rPr>
                          <m:t>𝑓</m:t>
                        </m:r>
                      </m:e>
                    </m:acc>
                    <m:d>
                      <m:dPr>
                        <m:ctrlPr>
                          <a:rPr lang="en-GB" sz="2400" i="1">
                            <a:latin typeface="Cambria Math" charset="0"/>
                          </a:rPr>
                        </m:ctrlPr>
                      </m:dPr>
                      <m:e>
                        <m:r>
                          <a:rPr lang="en-GB" sz="2400" i="1">
                            <a:latin typeface="Cambria Math" charset="0"/>
                          </a:rPr>
                          <m:t>𝑡</m:t>
                        </m:r>
                      </m:e>
                    </m:d>
                    <m:r>
                      <a:rPr lang="en-GB" sz="2400" b="0" i="1" smtClean="0">
                        <a:latin typeface="Cambria Math" charset="0"/>
                      </a:rPr>
                      <m:t>=</m:t>
                    </m:r>
                    <m:r>
                      <a:rPr lang="en-GB" sz="2400" i="1">
                        <a:latin typeface="Cambria Math" charset="0"/>
                      </a:rPr>
                      <m:t>𝑒</m:t>
                    </m:r>
                    <m:d>
                      <m:dPr>
                        <m:begChr m:val="["/>
                        <m:endChr m:val="]"/>
                        <m:ctrlPr>
                          <a:rPr lang="en-GB" sz="2400" i="1">
                            <a:latin typeface="Cambria Math" charset="0"/>
                          </a:rPr>
                        </m:ctrlPr>
                      </m:dPr>
                      <m:e>
                        <m:r>
                          <a:rPr lang="en-GB" sz="2400" i="1">
                            <a:latin typeface="Cambria Math" charset="0"/>
                          </a:rPr>
                          <m:t>𝑓</m:t>
                        </m:r>
                        <m:d>
                          <m:dPr>
                            <m:ctrlPr>
                              <a:rPr lang="en-GB" sz="2400" i="1">
                                <a:latin typeface="Cambria Math" charset="0"/>
                              </a:rPr>
                            </m:ctrlPr>
                          </m:dPr>
                          <m:e>
                            <m:r>
                              <a:rPr lang="en-GB" sz="2400" i="1">
                                <a:latin typeface="Cambria Math" charset="0"/>
                              </a:rPr>
                              <m:t>𝑡</m:t>
                            </m:r>
                          </m:e>
                        </m:d>
                      </m:e>
                    </m:d>
                    <m:sSup>
                      <m:sSupPr>
                        <m:ctrlPr>
                          <a:rPr lang="en-GB" sz="2400" i="1" smtClean="0">
                            <a:latin typeface="Cambria Math" charset="0"/>
                          </a:rPr>
                        </m:ctrlPr>
                      </m:sSupPr>
                      <m:e>
                        <m:r>
                          <a:rPr lang="en-GB" sz="2400" i="1" smtClean="0">
                            <a:latin typeface="Cambria Math" charset="0"/>
                            <a:ea typeface="Cambria Math" charset="0"/>
                            <a:cs typeface="Cambria Math" charset="0"/>
                          </a:rPr>
                          <m:t>∙</m:t>
                        </m:r>
                        <m:r>
                          <a:rPr lang="en-GB" sz="2400" b="0" i="1" smtClean="0">
                            <a:latin typeface="Cambria Math" charset="0"/>
                          </a:rPr>
                          <m:t>𝑒</m:t>
                        </m:r>
                      </m:e>
                      <m:sup>
                        <m:r>
                          <a:rPr lang="en-GB" sz="2400" b="0" i="1" smtClean="0">
                            <a:latin typeface="Cambria Math" charset="0"/>
                          </a:rPr>
                          <m:t>𝑖</m:t>
                        </m:r>
                        <m:r>
                          <a:rPr lang="en-GB" sz="2400" b="0" i="1" smtClean="0">
                            <a:latin typeface="Cambria Math" charset="0"/>
                            <a:ea typeface="Cambria Math" charset="0"/>
                            <a:cs typeface="Cambria Math" charset="0"/>
                          </a:rPr>
                          <m:t>𝜙</m:t>
                        </m:r>
                        <m:r>
                          <a:rPr lang="en-GB" sz="2400" b="0" i="1" smtClean="0">
                            <a:latin typeface="Cambria Math" charset="0"/>
                            <a:ea typeface="Cambria Math" charset="0"/>
                            <a:cs typeface="Cambria Math" charset="0"/>
                          </a:rPr>
                          <m:t>(</m:t>
                        </m:r>
                        <m:r>
                          <a:rPr lang="en-GB" sz="2400" b="0" i="1" smtClean="0">
                            <a:latin typeface="Cambria Math" charset="0"/>
                            <a:ea typeface="Cambria Math" charset="0"/>
                            <a:cs typeface="Cambria Math" charset="0"/>
                          </a:rPr>
                          <m:t>𝑡</m:t>
                        </m:r>
                        <m:r>
                          <a:rPr lang="en-GB" sz="2400" b="0" i="1" smtClean="0">
                            <a:latin typeface="Cambria Math" charset="0"/>
                            <a:ea typeface="Cambria Math" charset="0"/>
                            <a:cs typeface="Cambria Math" charset="0"/>
                          </a:rPr>
                          <m:t>)</m:t>
                        </m:r>
                      </m:sup>
                    </m:sSup>
                  </m:oMath>
                </a14:m>
                <a:endParaRPr lang="en-GB"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1024128" y="4330444"/>
                <a:ext cx="5913010" cy="390107"/>
              </a:xfrm>
              <a:prstGeom prst="rect">
                <a:avLst/>
              </a:prstGeom>
              <a:blipFill rotWithShape="0">
                <a:blip r:embed="rId3"/>
                <a:stretch>
                  <a:fillRect l="-1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024128" y="5301917"/>
                <a:ext cx="4963994"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sz="2400" b="0" i="1" smtClean="0">
                          <a:latin typeface="Cambria Math" charset="0"/>
                        </a:rPr>
                        <m:t>𝑒</m:t>
                      </m:r>
                      <m:d>
                        <m:dPr>
                          <m:begChr m:val="["/>
                          <m:endChr m:val="]"/>
                          <m:ctrlPr>
                            <a:rPr lang="en-GB" sz="2400" b="0" i="1" smtClean="0">
                              <a:latin typeface="Cambria Math" charset="0"/>
                            </a:rPr>
                          </m:ctrlPr>
                        </m:dPr>
                        <m:e>
                          <m:r>
                            <a:rPr lang="en-GB" sz="2400" b="0" i="1" smtClean="0">
                              <a:latin typeface="Cambria Math" charset="0"/>
                            </a:rPr>
                            <m:t>𝑓</m:t>
                          </m:r>
                          <m:d>
                            <m:dPr>
                              <m:ctrlPr>
                                <a:rPr lang="en-GB" sz="2400" b="0" i="1" smtClean="0">
                                  <a:latin typeface="Cambria Math" charset="0"/>
                                </a:rPr>
                              </m:ctrlPr>
                            </m:dPr>
                            <m:e>
                              <m:r>
                                <a:rPr lang="en-GB" sz="2400" b="0" i="1" smtClean="0">
                                  <a:latin typeface="Cambria Math" charset="0"/>
                                </a:rPr>
                                <m:t>𝑡</m:t>
                              </m:r>
                            </m:e>
                          </m:d>
                        </m:e>
                      </m:d>
                      <m:r>
                        <a:rPr lang="en-GB" sz="2400" b="0" i="1" smtClean="0">
                          <a:latin typeface="Cambria Math" charset="0"/>
                        </a:rPr>
                        <m:t>=|</m:t>
                      </m:r>
                      <m:sSub>
                        <m:sSubPr>
                          <m:ctrlPr>
                            <a:rPr lang="en-GB" sz="2400" b="0" i="1" smtClean="0">
                              <a:latin typeface="Cambria Math" charset="0"/>
                            </a:rPr>
                          </m:ctrlPr>
                        </m:sSubPr>
                        <m:e>
                          <m:r>
                            <a:rPr lang="en-GB" sz="2400" b="0" i="1" smtClean="0">
                              <a:latin typeface="Cambria Math" charset="0"/>
                            </a:rPr>
                            <m:t>𝑓</m:t>
                          </m:r>
                        </m:e>
                        <m:sub>
                          <m:r>
                            <a:rPr lang="en-GB" sz="2400" b="0" i="1" smtClean="0">
                              <a:latin typeface="Cambria Math" charset="0"/>
                            </a:rPr>
                            <m:t>𝑎</m:t>
                          </m:r>
                        </m:sub>
                      </m:sSub>
                      <m:d>
                        <m:dPr>
                          <m:ctrlPr>
                            <a:rPr lang="en-GB" sz="2400" b="0" i="1" smtClean="0">
                              <a:latin typeface="Cambria Math" charset="0"/>
                            </a:rPr>
                          </m:ctrlPr>
                        </m:dPr>
                        <m:e>
                          <m:r>
                            <a:rPr lang="en-GB" sz="2400" b="0" i="1" smtClean="0">
                              <a:latin typeface="Cambria Math" charset="0"/>
                            </a:rPr>
                            <m:t>𝑡</m:t>
                          </m:r>
                        </m:e>
                      </m:d>
                      <m:r>
                        <a:rPr lang="en-GB" sz="2400" b="0" i="1" smtClean="0">
                          <a:latin typeface="Cambria Math" charset="0"/>
                        </a:rPr>
                        <m:t>|</m:t>
                      </m:r>
                    </m:oMath>
                  </m:oMathPara>
                </a14:m>
                <a:endParaRPr lang="en-GB"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024128" y="5301917"/>
                <a:ext cx="4963994" cy="369332"/>
              </a:xfrm>
              <a:prstGeom prst="rect">
                <a:avLst/>
              </a:prstGeom>
              <a:blipFill rotWithShape="0">
                <a:blip r:embed="rId4"/>
                <a:stretch>
                  <a:fillRect l="-1474" b="-35000"/>
                </a:stretch>
              </a:blipFill>
            </p:spPr>
            <p:txBody>
              <a:bodyPr/>
              <a:lstStyle/>
              <a:p>
                <a:r>
                  <a:rPr lang="en-GB">
                    <a:noFill/>
                  </a:rPr>
                  <a:t> </a:t>
                </a:r>
              </a:p>
            </p:txBody>
          </p:sp>
        </mc:Fallback>
      </mc:AlternateContent>
      <p:sp>
        <p:nvSpPr>
          <p:cNvPr id="12" name="TextBox 11"/>
          <p:cNvSpPr txBox="1"/>
          <p:nvPr/>
        </p:nvSpPr>
        <p:spPr>
          <a:xfrm>
            <a:off x="801343" y="2943855"/>
            <a:ext cx="3475118" cy="369332"/>
          </a:xfrm>
          <a:prstGeom prst="rect">
            <a:avLst/>
          </a:prstGeom>
          <a:noFill/>
        </p:spPr>
        <p:txBody>
          <a:bodyPr wrap="none" rtlCol="0">
            <a:spAutoFit/>
          </a:bodyPr>
          <a:lstStyle/>
          <a:p>
            <a:r>
              <a:rPr lang="en-GB" b="1" dirty="0"/>
              <a:t>1. Take Hilbert transform of signal</a:t>
            </a:r>
          </a:p>
        </p:txBody>
      </p:sp>
      <p:sp>
        <p:nvSpPr>
          <p:cNvPr id="14" name="TextBox 13"/>
          <p:cNvSpPr txBox="1"/>
          <p:nvPr/>
        </p:nvSpPr>
        <p:spPr>
          <a:xfrm>
            <a:off x="801343" y="3898107"/>
            <a:ext cx="2373920" cy="369332"/>
          </a:xfrm>
          <a:prstGeom prst="rect">
            <a:avLst/>
          </a:prstGeom>
          <a:noFill/>
        </p:spPr>
        <p:txBody>
          <a:bodyPr wrap="none" rtlCol="0">
            <a:spAutoFit/>
          </a:bodyPr>
          <a:lstStyle/>
          <a:p>
            <a:r>
              <a:rPr lang="en-GB" b="1" dirty="0"/>
              <a:t>2. Form analytic signal</a:t>
            </a:r>
          </a:p>
        </p:txBody>
      </p:sp>
      <p:sp>
        <p:nvSpPr>
          <p:cNvPr id="15" name="TextBox 14"/>
          <p:cNvSpPr txBox="1"/>
          <p:nvPr/>
        </p:nvSpPr>
        <p:spPr>
          <a:xfrm>
            <a:off x="801343" y="4848805"/>
            <a:ext cx="5234703" cy="369332"/>
          </a:xfrm>
          <a:prstGeom prst="rect">
            <a:avLst/>
          </a:prstGeom>
          <a:noFill/>
        </p:spPr>
        <p:txBody>
          <a:bodyPr wrap="none" rtlCol="0">
            <a:spAutoFit/>
          </a:bodyPr>
          <a:lstStyle/>
          <a:p>
            <a:r>
              <a:rPr lang="en-GB" b="1" dirty="0"/>
              <a:t>3. Envelope is given by magnitude of analytic signal</a:t>
            </a:r>
          </a:p>
        </p:txBody>
      </p:sp>
    </p:spTree>
    <p:extLst>
      <p:ext uri="{BB962C8B-B14F-4D97-AF65-F5344CB8AC3E}">
        <p14:creationId xmlns:p14="http://schemas.microsoft.com/office/powerpoint/2010/main" val="14109502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7846</TotalTime>
  <Words>1085</Words>
  <Application>Microsoft Macintosh PowerPoint</Application>
  <PresentationFormat>Widescreen</PresentationFormat>
  <Paragraphs>218</Paragraphs>
  <Slides>72</Slides>
  <Notes>4</Notes>
  <HiddenSlides>0</HiddenSlides>
  <MMClips>18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vt:lpstr>
      <vt:lpstr>Calibri</vt:lpstr>
      <vt:lpstr>Cambria Math</vt:lpstr>
      <vt:lpstr>Courier New</vt:lpstr>
      <vt:lpstr>Tw Cen MT</vt:lpstr>
      <vt:lpstr>Tw Cen MT Condensed</vt:lpstr>
      <vt:lpstr>Wingdings 3</vt:lpstr>
      <vt:lpstr>Integral</vt:lpstr>
      <vt:lpstr>Timing Manipulation and Signal Analysis of Monosyllabic Words as Part of a Study on Speech Comprehensibility</vt:lpstr>
      <vt:lpstr>OVERVIEW</vt:lpstr>
      <vt:lpstr>FM and AM coherence</vt:lpstr>
      <vt:lpstr>Synthesise Monosyllabic words and strip silence</vt:lpstr>
      <vt:lpstr>Generate Gammatone Filters</vt:lpstr>
      <vt:lpstr>Generate gammatone filters</vt:lpstr>
      <vt:lpstr>Generate white noise using standard normal distribution</vt:lpstr>
      <vt:lpstr>Decompose noise and word through gammatone bank</vt:lpstr>
      <vt:lpstr>Obtain Envelope of each filter’s output signal for word input into filterbank</vt:lpstr>
      <vt:lpstr>Time stretch envelopes</vt:lpstr>
      <vt:lpstr>Multiply envelopes with filtered noise in corresponding bands And sum</vt:lpstr>
      <vt:lpstr>Original sample</vt:lpstr>
      <vt:lpstr>Result with no stretching</vt:lpstr>
      <vt:lpstr>Result 2x stretched</vt:lpstr>
      <vt:lpstr>Result 2x stretched using new strategy</vt:lpstr>
      <vt:lpstr>New strategy – phase vocoding</vt:lpstr>
      <vt:lpstr>Synthesise Monosyllabic words and strip silence</vt:lpstr>
      <vt:lpstr>Stretch with phase vocoder</vt:lpstr>
      <vt:lpstr>Phase discontinuities are created during the window shifting operation</vt:lpstr>
      <vt:lpstr>Stretch With Phase Vocoder</vt:lpstr>
      <vt:lpstr>The gist of the phase vocoder</vt:lpstr>
      <vt:lpstr>Fft frequency spectrum of original signal</vt:lpstr>
      <vt:lpstr>0.8x stretch</vt:lpstr>
      <vt:lpstr>0.9x stretch</vt:lpstr>
      <vt:lpstr>1.1x stretch</vt:lpstr>
      <vt:lpstr>1.2x stretch</vt:lpstr>
      <vt:lpstr>1.3x stretch</vt:lpstr>
      <vt:lpstr>1.4x stretch</vt:lpstr>
      <vt:lpstr>1.5x stretch</vt:lpstr>
      <vt:lpstr>1.6x stretch</vt:lpstr>
      <vt:lpstr>1.7x stretch</vt:lpstr>
      <vt:lpstr>1.8x stretch</vt:lpstr>
      <vt:lpstr>1.9x stretch</vt:lpstr>
      <vt:lpstr>2.0x stretch</vt:lpstr>
      <vt:lpstr>Extract envelope of stretched sound with hilbert transform, Smooth And Zero</vt:lpstr>
      <vt:lpstr>Waveform stretched</vt:lpstr>
      <vt:lpstr>Waveform stretched</vt:lpstr>
      <vt:lpstr>Waveform stretched</vt:lpstr>
      <vt:lpstr>Waveform stretched</vt:lpstr>
      <vt:lpstr>Waveform stretched</vt:lpstr>
      <vt:lpstr>Analysis and manipulation of modulation envelopes</vt:lpstr>
      <vt:lpstr>Original speech sound</vt:lpstr>
      <vt:lpstr>TEMPORAL MODULATION ABOVE 3Hz FILTERED OUT</vt:lpstr>
      <vt:lpstr>My signal chain: Start with word (Sam)</vt:lpstr>
      <vt:lpstr>Overlap-window signal and take fft of each overlapping window: stft</vt:lpstr>
      <vt:lpstr>Take absolute value, interpolate with Gaussian and display matrix: spectrogram</vt:lpstr>
      <vt:lpstr>2D DFT</vt:lpstr>
      <vt:lpstr>Take 2d fft of spectrogram and Plot logarithm of magnitude of 2d fft</vt:lpstr>
      <vt:lpstr>Shift quadrants so low frequencies are centered</vt:lpstr>
      <vt:lpstr>Zoomed in</vt:lpstr>
      <vt:lpstr>2d butterworth filter mask</vt:lpstr>
      <vt:lpstr>2d Butterworth filtering</vt:lpstr>
      <vt:lpstr>2d Butterworth filtering</vt:lpstr>
      <vt:lpstr>2d Vertical Butterworth filtering</vt:lpstr>
      <vt:lpstr>2d Vertical Butterworth filtering</vt:lpstr>
      <vt:lpstr>SHIFT BACK FFT, TAKE IFFT AND THEN TAKE MAGNITUDE OF RESULT TO RECONSTRUCT SPECTROGRAM</vt:lpstr>
      <vt:lpstr>Recover time domain signal from spectrogram</vt:lpstr>
      <vt:lpstr>Spatially filtered spectrogram results: filtering</vt:lpstr>
      <vt:lpstr>Spatially filtered spectrogram results: filtering</vt:lpstr>
      <vt:lpstr>Spatially filtered spectrogram results: filtering</vt:lpstr>
      <vt:lpstr>Spatially filtered spectrogram results: heavy filtering</vt:lpstr>
      <vt:lpstr>Spatially filtered spectrogram results: heavy filtering</vt:lpstr>
      <vt:lpstr>Spatially filtered spectrogram results: filtering</vt:lpstr>
      <vt:lpstr>Spatially filtered spectrogram results: filtering A sentence</vt:lpstr>
      <vt:lpstr>Spatially filtered spectrogram results: filtering A sentence</vt:lpstr>
      <vt:lpstr>Spatially filtered spectrogram results: filtering A sentence</vt:lpstr>
      <vt:lpstr>Spatially filtered spectrogram results: filtering A sentence heavily</vt:lpstr>
      <vt:lpstr>Spatially filtered spectrogram results: filtering A sentence</vt:lpstr>
      <vt:lpstr>Spatially filtered spectrogram results: filtering A sentence</vt:lpstr>
      <vt:lpstr>Spatially filtered spectrogram results: filtering A sentence heavily</vt:lpstr>
      <vt:lpstr>Spatially filtered spectrogram results: filtering A sentence</vt:lpstr>
      <vt:lpstr>Spatially filtered spectrogram results: filtering A sentence</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75</cp:revision>
  <dcterms:created xsi:type="dcterms:W3CDTF">2017-07-06T19:30:18Z</dcterms:created>
  <dcterms:modified xsi:type="dcterms:W3CDTF">2017-08-01T14:54:55Z</dcterms:modified>
</cp:coreProperties>
</file>